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4"/>
    <p:sldId id="257" r:id="rId25"/>
    <p:sldId id="258" r:id="rId26"/>
    <p:sldId id="259" r:id="rId27"/>
    <p:sldId id="260" r:id="rId28"/>
    <p:sldId id="261" r:id="rId29"/>
    <p:sldId id="262" r:id="rId30"/>
    <p:sldId id="263" r:id="rId31"/>
    <p:sldId id="264" r:id="rId32"/>
    <p:sldId id="265" r:id="rId33"/>
    <p:sldId id="266" r:id="rId34"/>
    <p:sldId id="267" r:id="rId35"/>
    <p:sldId id="268" r:id="rId36"/>
    <p:sldId id="269" r:id="rId37"/>
    <p:sldId id="270" r:id="rId38"/>
    <p:sldId id="271" r:id="rId39"/>
    <p:sldId id="272" r:id="rId40"/>
    <p:sldId id="273" r:id="rId41"/>
    <p:sldId id="274" r:id="rId42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Noto Sans Light" charset="1" panose="020B0400000000000000"/>
      <p:regular r:id="rId10"/>
    </p:embeddedFont>
    <p:embeddedFont>
      <p:font typeface="Noto Sans Light Bold" charset="1" panose="020B0500000000000000"/>
      <p:regular r:id="rId11"/>
    </p:embeddedFont>
    <p:embeddedFont>
      <p:font typeface="Open Sans" charset="1" panose="020B0606030504020204"/>
      <p:regular r:id="rId12"/>
    </p:embeddedFont>
    <p:embeddedFont>
      <p:font typeface="Open Sans Bold" charset="1" panose="020B0806030504020204"/>
      <p:regular r:id="rId13"/>
    </p:embeddedFont>
    <p:embeddedFont>
      <p:font typeface="Open Sans Italics" charset="1" panose="020B0606030504020204"/>
      <p:regular r:id="rId14"/>
    </p:embeddedFont>
    <p:embeddedFont>
      <p:font typeface="Open Sans Bold Italics" charset="1" panose="020B0806030504020204"/>
      <p:regular r:id="rId15"/>
    </p:embeddedFont>
    <p:embeddedFont>
      <p:font typeface="Open Sans Light" charset="1" panose="020B0306030504020204"/>
      <p:regular r:id="rId16"/>
    </p:embeddedFont>
    <p:embeddedFont>
      <p:font typeface="Open Sans Light Italics" charset="1" panose="020B0306030504020204"/>
      <p:regular r:id="rId17"/>
    </p:embeddedFont>
    <p:embeddedFont>
      <p:font typeface="Open Sans Ultra-Bold" charset="1" panose="00000000000000000000"/>
      <p:regular r:id="rId18"/>
    </p:embeddedFont>
    <p:embeddedFont>
      <p:font typeface="Open Sans Ultra-Bold Italics" charset="1" panose="00000000000000000000"/>
      <p:regular r:id="rId19"/>
    </p:embeddedFont>
    <p:embeddedFont>
      <p:font typeface="Alice" charset="1" panose="00000500000000000000"/>
      <p:regular r:id="rId20"/>
    </p:embeddedFont>
    <p:embeddedFont>
      <p:font typeface="Alice Bold" charset="1" panose="00000500000000000000"/>
      <p:regular r:id="rId21"/>
    </p:embeddedFont>
    <p:embeddedFont>
      <p:font typeface="Alice Italics" charset="1" panose="00000500000000000000"/>
      <p:regular r:id="rId22"/>
    </p:embeddedFont>
    <p:embeddedFont>
      <p:font typeface="Alice Bold Italics" charset="1" panose="0000050000000000000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slides/slide1.xml" Type="http://schemas.openxmlformats.org/officeDocument/2006/relationships/slide"/><Relationship Id="rId25" Target="slides/slide2.xml" Type="http://schemas.openxmlformats.org/officeDocument/2006/relationships/slide"/><Relationship Id="rId26" Target="slides/slide3.xml" Type="http://schemas.openxmlformats.org/officeDocument/2006/relationships/slide"/><Relationship Id="rId27" Target="slides/slide4.xml" Type="http://schemas.openxmlformats.org/officeDocument/2006/relationships/slide"/><Relationship Id="rId28" Target="slides/slide5.xml" Type="http://schemas.openxmlformats.org/officeDocument/2006/relationships/slide"/><Relationship Id="rId29" Target="slides/slide6.xml" Type="http://schemas.openxmlformats.org/officeDocument/2006/relationships/slide"/><Relationship Id="rId3" Target="viewProps.xml" Type="http://schemas.openxmlformats.org/officeDocument/2006/relationships/viewProps"/><Relationship Id="rId30" Target="slides/slide7.xml" Type="http://schemas.openxmlformats.org/officeDocument/2006/relationships/slide"/><Relationship Id="rId31" Target="slides/slide8.xml" Type="http://schemas.openxmlformats.org/officeDocument/2006/relationships/slide"/><Relationship Id="rId32" Target="slides/slide9.xml" Type="http://schemas.openxmlformats.org/officeDocument/2006/relationships/slide"/><Relationship Id="rId33" Target="slides/slide10.xml" Type="http://schemas.openxmlformats.org/officeDocument/2006/relationships/slide"/><Relationship Id="rId34" Target="slides/slide11.xml" Type="http://schemas.openxmlformats.org/officeDocument/2006/relationships/slide"/><Relationship Id="rId35" Target="slides/slide12.xml" Type="http://schemas.openxmlformats.org/officeDocument/2006/relationships/slide"/><Relationship Id="rId36" Target="slides/slide13.xml" Type="http://schemas.openxmlformats.org/officeDocument/2006/relationships/slide"/><Relationship Id="rId37" Target="slides/slide14.xml" Type="http://schemas.openxmlformats.org/officeDocument/2006/relationships/slide"/><Relationship Id="rId38" Target="slides/slide15.xml" Type="http://schemas.openxmlformats.org/officeDocument/2006/relationships/slide"/><Relationship Id="rId39" Target="slides/slide16.xml" Type="http://schemas.openxmlformats.org/officeDocument/2006/relationships/slide"/><Relationship Id="rId4" Target="theme/theme1.xml" Type="http://schemas.openxmlformats.org/officeDocument/2006/relationships/theme"/><Relationship Id="rId40" Target="slides/slide17.xml" Type="http://schemas.openxmlformats.org/officeDocument/2006/relationships/slide"/><Relationship Id="rId41" Target="slides/slide18.xml" Type="http://schemas.openxmlformats.org/officeDocument/2006/relationships/slide"/><Relationship Id="rId42" Target="slides/slide19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27.png" Type="http://schemas.openxmlformats.org/officeDocument/2006/relationships/image"/><Relationship Id="rId9" Target="../media/image28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15.png" Type="http://schemas.openxmlformats.org/officeDocument/2006/relationships/image"/><Relationship Id="rId7" Target="../media/image16.svg" Type="http://schemas.openxmlformats.org/officeDocument/2006/relationships/image"/><Relationship Id="rId8" Target="../media/image29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30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31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9.png" Type="http://schemas.openxmlformats.org/officeDocument/2006/relationships/image"/><Relationship Id="rId9" Target="../media/image10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9.png" Type="http://schemas.openxmlformats.org/officeDocument/2006/relationships/image"/><Relationship Id="rId11" Target="../media/image20.svg" Type="http://schemas.openxmlformats.org/officeDocument/2006/relationships/image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15.png" Type="http://schemas.openxmlformats.org/officeDocument/2006/relationships/image"/><Relationship Id="rId7" Target="../media/image16.svg" Type="http://schemas.openxmlformats.org/officeDocument/2006/relationships/image"/><Relationship Id="rId8" Target="../media/image17.png" Type="http://schemas.openxmlformats.org/officeDocument/2006/relationships/image"/><Relationship Id="rId9" Target="../media/image18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.png" Type="http://schemas.openxmlformats.org/officeDocument/2006/relationships/image"/><Relationship Id="rId11" Target="../media/image16.svg" Type="http://schemas.openxmlformats.org/officeDocument/2006/relationships/image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17.png" Type="http://schemas.openxmlformats.org/officeDocument/2006/relationships/image"/><Relationship Id="rId5" Target="../media/image18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19.png" Type="http://schemas.openxmlformats.org/officeDocument/2006/relationships/image"/><Relationship Id="rId9" Target="../media/image20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1.png" Type="http://schemas.openxmlformats.org/officeDocument/2006/relationships/image"/><Relationship Id="rId5" Target="../media/image22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23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24.png" Type="http://schemas.openxmlformats.org/officeDocument/2006/relationships/image"/><Relationship Id="rId7" Target="../media/image25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26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-3628336" y="-2739838"/>
            <a:ext cx="7537076" cy="7256937"/>
          </a:xfrm>
          <a:custGeom>
            <a:avLst/>
            <a:gdLst/>
            <a:ahLst/>
            <a:cxnLst/>
            <a:rect r="r" b="b" t="t" l="l"/>
            <a:pathLst>
              <a:path h="7256937" w="7537076">
                <a:moveTo>
                  <a:pt x="0" y="0"/>
                </a:moveTo>
                <a:lnTo>
                  <a:pt x="7537076" y="0"/>
                </a:lnTo>
                <a:lnTo>
                  <a:pt x="7537076" y="7256937"/>
                </a:lnTo>
                <a:lnTo>
                  <a:pt x="0" y="72569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14659532" y="5764695"/>
            <a:ext cx="7256937" cy="6987210"/>
          </a:xfrm>
          <a:custGeom>
            <a:avLst/>
            <a:gdLst/>
            <a:ahLst/>
            <a:cxnLst/>
            <a:rect r="r" b="b" t="t" l="l"/>
            <a:pathLst>
              <a:path h="6987210" w="7256937">
                <a:moveTo>
                  <a:pt x="0" y="0"/>
                </a:moveTo>
                <a:lnTo>
                  <a:pt x="7256936" y="0"/>
                </a:lnTo>
                <a:lnTo>
                  <a:pt x="7256936" y="6987210"/>
                </a:lnTo>
                <a:lnTo>
                  <a:pt x="0" y="69872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3146096" y="1902775"/>
            <a:ext cx="11995808" cy="6481450"/>
            <a:chOff x="0" y="0"/>
            <a:chExt cx="15994411" cy="8641933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235996"/>
              <a:ext cx="15994411" cy="655031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2570"/>
                </a:lnSpc>
              </a:pPr>
              <a:r>
                <a:rPr lang="en-US" sz="12570">
                  <a:solidFill>
                    <a:srgbClr val="91612F"/>
                  </a:solidFill>
                  <a:latin typeface="Alice"/>
                </a:rPr>
                <a:t>Интернетке</a:t>
              </a:r>
            </a:p>
            <a:p>
              <a:pPr algn="ctr">
                <a:lnSpc>
                  <a:spcPts val="12570"/>
                </a:lnSpc>
              </a:pPr>
              <a:r>
                <a:rPr lang="en-US" sz="12570">
                  <a:solidFill>
                    <a:srgbClr val="91612F"/>
                  </a:solidFill>
                  <a:latin typeface="Alice"/>
                </a:rPr>
                <a:t>тәуелділіктің себептері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7266112"/>
              <a:ext cx="15994411" cy="13779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99"/>
                </a:lnSpc>
              </a:pPr>
              <a:r>
                <a:rPr lang="en-US" sz="2999" spc="270">
                  <a:solidFill>
                    <a:srgbClr val="D4813E"/>
                  </a:solidFill>
                  <a:latin typeface="Noto Sans Light"/>
                </a:rPr>
                <a:t>ОРЫНДАҒАН: КАМАРОВ У. | SE-2211</a:t>
              </a:r>
            </a:p>
            <a:p>
              <a:pPr algn="ctr">
                <a:lnSpc>
                  <a:spcPts val="4199"/>
                </a:lnSpc>
              </a:pPr>
              <a:r>
                <a:rPr lang="en-US" sz="2999" spc="270">
                  <a:solidFill>
                    <a:srgbClr val="D4813E"/>
                  </a:solidFill>
                  <a:latin typeface="Noto Sans Light"/>
                </a:rPr>
                <a:t>ТЕКСЕРГЕН: МАУЛЕНОВА Г.</a:t>
              </a:r>
            </a:p>
          </p:txBody>
        </p:sp>
      </p:grpSp>
      <p:sp>
        <p:nvSpPr>
          <p:cNvPr name="Freeform 7" id="7"/>
          <p:cNvSpPr/>
          <p:nvPr/>
        </p:nvSpPr>
        <p:spPr>
          <a:xfrm flipH="true" flipV="false" rot="-10800000">
            <a:off x="-662519" y="4657168"/>
            <a:ext cx="1691219" cy="4627715"/>
          </a:xfrm>
          <a:custGeom>
            <a:avLst/>
            <a:gdLst/>
            <a:ahLst/>
            <a:cxnLst/>
            <a:rect r="r" b="b" t="t" l="l"/>
            <a:pathLst>
              <a:path h="4627715" w="1691219">
                <a:moveTo>
                  <a:pt x="1691219" y="0"/>
                </a:moveTo>
                <a:lnTo>
                  <a:pt x="0" y="0"/>
                </a:lnTo>
                <a:lnTo>
                  <a:pt x="0" y="4627715"/>
                </a:lnTo>
                <a:lnTo>
                  <a:pt x="1691219" y="4627715"/>
                </a:lnTo>
                <a:lnTo>
                  <a:pt x="1691219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1253844" y="7492036"/>
            <a:ext cx="4565087" cy="4498686"/>
          </a:xfrm>
          <a:custGeom>
            <a:avLst/>
            <a:gdLst/>
            <a:ahLst/>
            <a:cxnLst/>
            <a:rect r="r" b="b" t="t" l="l"/>
            <a:pathLst>
              <a:path h="4498686" w="4565087">
                <a:moveTo>
                  <a:pt x="0" y="0"/>
                </a:moveTo>
                <a:lnTo>
                  <a:pt x="4565088" y="0"/>
                </a:lnTo>
                <a:lnTo>
                  <a:pt x="4565088" y="4498686"/>
                </a:lnTo>
                <a:lnTo>
                  <a:pt x="0" y="449868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false" rot="0">
            <a:off x="17259300" y="1002117"/>
            <a:ext cx="1691219" cy="4627715"/>
          </a:xfrm>
          <a:custGeom>
            <a:avLst/>
            <a:gdLst/>
            <a:ahLst/>
            <a:cxnLst/>
            <a:rect r="r" b="b" t="t" l="l"/>
            <a:pathLst>
              <a:path h="4627715" w="1691219">
                <a:moveTo>
                  <a:pt x="1691219" y="0"/>
                </a:moveTo>
                <a:lnTo>
                  <a:pt x="0" y="0"/>
                </a:lnTo>
                <a:lnTo>
                  <a:pt x="0" y="4627715"/>
                </a:lnTo>
                <a:lnTo>
                  <a:pt x="1691219" y="4627715"/>
                </a:lnTo>
                <a:lnTo>
                  <a:pt x="1691219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5197449" y="-1360712"/>
            <a:ext cx="4565087" cy="4498686"/>
          </a:xfrm>
          <a:custGeom>
            <a:avLst/>
            <a:gdLst/>
            <a:ahLst/>
            <a:cxnLst/>
            <a:rect r="r" b="b" t="t" l="l"/>
            <a:pathLst>
              <a:path h="4498686" w="4565087">
                <a:moveTo>
                  <a:pt x="0" y="0"/>
                </a:moveTo>
                <a:lnTo>
                  <a:pt x="4565087" y="0"/>
                </a:lnTo>
                <a:lnTo>
                  <a:pt x="4565087" y="4498685"/>
                </a:lnTo>
                <a:lnTo>
                  <a:pt x="0" y="449868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3518030">
            <a:off x="7704445" y="-4449083"/>
            <a:ext cx="7256937" cy="6987210"/>
          </a:xfrm>
          <a:custGeom>
            <a:avLst/>
            <a:gdLst/>
            <a:ahLst/>
            <a:cxnLst/>
            <a:rect r="r" b="b" t="t" l="l"/>
            <a:pathLst>
              <a:path h="6987210" w="7256937">
                <a:moveTo>
                  <a:pt x="0" y="0"/>
                </a:moveTo>
                <a:lnTo>
                  <a:pt x="7256936" y="0"/>
                </a:lnTo>
                <a:lnTo>
                  <a:pt x="7256936" y="6987210"/>
                </a:lnTo>
                <a:lnTo>
                  <a:pt x="0" y="69872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-10800000">
            <a:off x="-222130" y="-248092"/>
            <a:ext cx="1691219" cy="4627715"/>
          </a:xfrm>
          <a:custGeom>
            <a:avLst/>
            <a:gdLst/>
            <a:ahLst/>
            <a:cxnLst/>
            <a:rect r="r" b="b" t="t" l="l"/>
            <a:pathLst>
              <a:path h="4627715" w="1691219">
                <a:moveTo>
                  <a:pt x="1691219" y="0"/>
                </a:moveTo>
                <a:lnTo>
                  <a:pt x="0" y="0"/>
                </a:lnTo>
                <a:lnTo>
                  <a:pt x="0" y="4627715"/>
                </a:lnTo>
                <a:lnTo>
                  <a:pt x="1691219" y="4627715"/>
                </a:lnTo>
                <a:lnTo>
                  <a:pt x="1691219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23479" y="-1169548"/>
            <a:ext cx="3583276" cy="3531156"/>
          </a:xfrm>
          <a:custGeom>
            <a:avLst/>
            <a:gdLst/>
            <a:ahLst/>
            <a:cxnLst/>
            <a:rect r="r" b="b" t="t" l="l"/>
            <a:pathLst>
              <a:path h="3531156" w="3583276">
                <a:moveTo>
                  <a:pt x="0" y="0"/>
                </a:moveTo>
                <a:lnTo>
                  <a:pt x="3583277" y="0"/>
                </a:lnTo>
                <a:lnTo>
                  <a:pt x="3583277" y="3531156"/>
                </a:lnTo>
                <a:lnTo>
                  <a:pt x="0" y="353115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312128" y="417225"/>
            <a:ext cx="9663743" cy="4986263"/>
          </a:xfrm>
          <a:custGeom>
            <a:avLst/>
            <a:gdLst/>
            <a:ahLst/>
            <a:cxnLst/>
            <a:rect r="r" b="b" t="t" l="l"/>
            <a:pathLst>
              <a:path h="4986263" w="9663743">
                <a:moveTo>
                  <a:pt x="0" y="0"/>
                </a:moveTo>
                <a:lnTo>
                  <a:pt x="9663744" y="0"/>
                </a:lnTo>
                <a:lnTo>
                  <a:pt x="9663744" y="4986263"/>
                </a:lnTo>
                <a:lnTo>
                  <a:pt x="0" y="498626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312128" y="5811003"/>
            <a:ext cx="9663743" cy="4058772"/>
          </a:xfrm>
          <a:custGeom>
            <a:avLst/>
            <a:gdLst/>
            <a:ahLst/>
            <a:cxnLst/>
            <a:rect r="r" b="b" t="t" l="l"/>
            <a:pathLst>
              <a:path h="4058772" w="9663743">
                <a:moveTo>
                  <a:pt x="0" y="0"/>
                </a:moveTo>
                <a:lnTo>
                  <a:pt x="9663744" y="0"/>
                </a:lnTo>
                <a:lnTo>
                  <a:pt x="9663744" y="4058772"/>
                </a:lnTo>
                <a:lnTo>
                  <a:pt x="0" y="405877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-1552010" y="7389947"/>
            <a:ext cx="5161420" cy="4969580"/>
          </a:xfrm>
          <a:custGeom>
            <a:avLst/>
            <a:gdLst/>
            <a:ahLst/>
            <a:cxnLst/>
            <a:rect r="r" b="b" t="t" l="l"/>
            <a:pathLst>
              <a:path h="4969580" w="5161420">
                <a:moveTo>
                  <a:pt x="0" y="0"/>
                </a:moveTo>
                <a:lnTo>
                  <a:pt x="5161420" y="0"/>
                </a:lnTo>
                <a:lnTo>
                  <a:pt x="5161420" y="4969580"/>
                </a:lnTo>
                <a:lnTo>
                  <a:pt x="0" y="49695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-1486691" y="-1275426"/>
            <a:ext cx="4207694" cy="4146491"/>
          </a:xfrm>
          <a:custGeom>
            <a:avLst/>
            <a:gdLst/>
            <a:ahLst/>
            <a:cxnLst/>
            <a:rect r="r" b="b" t="t" l="l"/>
            <a:pathLst>
              <a:path h="4146491" w="4207694">
                <a:moveTo>
                  <a:pt x="0" y="0"/>
                </a:moveTo>
                <a:lnTo>
                  <a:pt x="4207694" y="0"/>
                </a:lnTo>
                <a:lnTo>
                  <a:pt x="4207694" y="4146491"/>
                </a:lnTo>
                <a:lnTo>
                  <a:pt x="0" y="414649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-5400000">
            <a:off x="15472554" y="-1915107"/>
            <a:ext cx="1691219" cy="4627715"/>
          </a:xfrm>
          <a:custGeom>
            <a:avLst/>
            <a:gdLst/>
            <a:ahLst/>
            <a:cxnLst/>
            <a:rect r="r" b="b" t="t" l="l"/>
            <a:pathLst>
              <a:path h="4627715" w="1691219">
                <a:moveTo>
                  <a:pt x="1691219" y="0"/>
                </a:moveTo>
                <a:lnTo>
                  <a:pt x="0" y="0"/>
                </a:lnTo>
                <a:lnTo>
                  <a:pt x="0" y="4627715"/>
                </a:lnTo>
                <a:lnTo>
                  <a:pt x="1691219" y="4627715"/>
                </a:lnTo>
                <a:lnTo>
                  <a:pt x="1691219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416441" y="2232552"/>
            <a:ext cx="11455118" cy="5821895"/>
          </a:xfrm>
          <a:custGeom>
            <a:avLst/>
            <a:gdLst/>
            <a:ahLst/>
            <a:cxnLst/>
            <a:rect r="r" b="b" t="t" l="l"/>
            <a:pathLst>
              <a:path h="5821895" w="11455118">
                <a:moveTo>
                  <a:pt x="0" y="0"/>
                </a:moveTo>
                <a:lnTo>
                  <a:pt x="11455118" y="0"/>
                </a:lnTo>
                <a:lnTo>
                  <a:pt x="11455118" y="5821896"/>
                </a:lnTo>
                <a:lnTo>
                  <a:pt x="0" y="582189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723850">
            <a:off x="15602273" y="6550893"/>
            <a:ext cx="7256937" cy="6987210"/>
          </a:xfrm>
          <a:custGeom>
            <a:avLst/>
            <a:gdLst/>
            <a:ahLst/>
            <a:cxnLst/>
            <a:rect r="r" b="b" t="t" l="l"/>
            <a:pathLst>
              <a:path h="6987210" w="7256937">
                <a:moveTo>
                  <a:pt x="0" y="0"/>
                </a:moveTo>
                <a:lnTo>
                  <a:pt x="7256937" y="0"/>
                </a:lnTo>
                <a:lnTo>
                  <a:pt x="7256937" y="6987210"/>
                </a:lnTo>
                <a:lnTo>
                  <a:pt x="0" y="69872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13487900" y="7485419"/>
            <a:ext cx="4565087" cy="4498686"/>
          </a:xfrm>
          <a:custGeom>
            <a:avLst/>
            <a:gdLst/>
            <a:ahLst/>
            <a:cxnLst/>
            <a:rect r="r" b="b" t="t" l="l"/>
            <a:pathLst>
              <a:path h="4498686" w="4565087">
                <a:moveTo>
                  <a:pt x="0" y="0"/>
                </a:moveTo>
                <a:lnTo>
                  <a:pt x="4565087" y="0"/>
                </a:lnTo>
                <a:lnTo>
                  <a:pt x="4565087" y="4498686"/>
                </a:lnTo>
                <a:lnTo>
                  <a:pt x="0" y="44986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0723850">
            <a:off x="15754673" y="6703293"/>
            <a:ext cx="7256937" cy="6987210"/>
          </a:xfrm>
          <a:custGeom>
            <a:avLst/>
            <a:gdLst/>
            <a:ahLst/>
            <a:cxnLst/>
            <a:rect r="r" b="b" t="t" l="l"/>
            <a:pathLst>
              <a:path h="6987210" w="7256937">
                <a:moveTo>
                  <a:pt x="0" y="0"/>
                </a:moveTo>
                <a:lnTo>
                  <a:pt x="7256937" y="0"/>
                </a:lnTo>
                <a:lnTo>
                  <a:pt x="7256937" y="6987210"/>
                </a:lnTo>
                <a:lnTo>
                  <a:pt x="0" y="69872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0800000">
            <a:off x="13640300" y="7637819"/>
            <a:ext cx="4565087" cy="4498686"/>
          </a:xfrm>
          <a:custGeom>
            <a:avLst/>
            <a:gdLst/>
            <a:ahLst/>
            <a:cxnLst/>
            <a:rect r="r" b="b" t="t" l="l"/>
            <a:pathLst>
              <a:path h="4498686" w="4565087">
                <a:moveTo>
                  <a:pt x="0" y="0"/>
                </a:moveTo>
                <a:lnTo>
                  <a:pt x="4565087" y="0"/>
                </a:lnTo>
                <a:lnTo>
                  <a:pt x="4565087" y="4498686"/>
                </a:lnTo>
                <a:lnTo>
                  <a:pt x="0" y="44986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10723850">
            <a:off x="-1935018" y="6936828"/>
            <a:ext cx="7256937" cy="6987210"/>
          </a:xfrm>
          <a:custGeom>
            <a:avLst/>
            <a:gdLst/>
            <a:ahLst/>
            <a:cxnLst/>
            <a:rect r="r" b="b" t="t" l="l"/>
            <a:pathLst>
              <a:path h="6987210" w="7256937">
                <a:moveTo>
                  <a:pt x="0" y="0"/>
                </a:moveTo>
                <a:lnTo>
                  <a:pt x="7256936" y="0"/>
                </a:lnTo>
                <a:lnTo>
                  <a:pt x="7256936" y="6987210"/>
                </a:lnTo>
                <a:lnTo>
                  <a:pt x="0" y="69872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10800000">
            <a:off x="-4049391" y="7871355"/>
            <a:ext cx="4565087" cy="4498686"/>
          </a:xfrm>
          <a:custGeom>
            <a:avLst/>
            <a:gdLst/>
            <a:ahLst/>
            <a:cxnLst/>
            <a:rect r="r" b="b" t="t" l="l"/>
            <a:pathLst>
              <a:path h="4498686" w="4565087">
                <a:moveTo>
                  <a:pt x="0" y="0"/>
                </a:moveTo>
                <a:lnTo>
                  <a:pt x="4565087" y="0"/>
                </a:lnTo>
                <a:lnTo>
                  <a:pt x="4565087" y="4498686"/>
                </a:lnTo>
                <a:lnTo>
                  <a:pt x="0" y="44986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10723850">
            <a:off x="-1782618" y="7089228"/>
            <a:ext cx="7256937" cy="6987210"/>
          </a:xfrm>
          <a:custGeom>
            <a:avLst/>
            <a:gdLst/>
            <a:ahLst/>
            <a:cxnLst/>
            <a:rect r="r" b="b" t="t" l="l"/>
            <a:pathLst>
              <a:path h="6987210" w="7256937">
                <a:moveTo>
                  <a:pt x="0" y="0"/>
                </a:moveTo>
                <a:lnTo>
                  <a:pt x="7256936" y="0"/>
                </a:lnTo>
                <a:lnTo>
                  <a:pt x="7256936" y="6987210"/>
                </a:lnTo>
                <a:lnTo>
                  <a:pt x="0" y="69872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10800000">
            <a:off x="-3896991" y="8023755"/>
            <a:ext cx="4565087" cy="4498686"/>
          </a:xfrm>
          <a:custGeom>
            <a:avLst/>
            <a:gdLst/>
            <a:ahLst/>
            <a:cxnLst/>
            <a:rect r="r" b="b" t="t" l="l"/>
            <a:pathLst>
              <a:path h="4498686" w="4565087">
                <a:moveTo>
                  <a:pt x="0" y="0"/>
                </a:moveTo>
                <a:lnTo>
                  <a:pt x="4565087" y="0"/>
                </a:lnTo>
                <a:lnTo>
                  <a:pt x="4565087" y="4498686"/>
                </a:lnTo>
                <a:lnTo>
                  <a:pt x="0" y="44986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3534711" y="2483798"/>
            <a:ext cx="11218578" cy="5319403"/>
          </a:xfrm>
          <a:custGeom>
            <a:avLst/>
            <a:gdLst/>
            <a:ahLst/>
            <a:cxnLst/>
            <a:rect r="r" b="b" t="t" l="l"/>
            <a:pathLst>
              <a:path h="5319403" w="11218578">
                <a:moveTo>
                  <a:pt x="0" y="0"/>
                </a:moveTo>
                <a:lnTo>
                  <a:pt x="11218578" y="0"/>
                </a:lnTo>
                <a:lnTo>
                  <a:pt x="11218578" y="5319404"/>
                </a:lnTo>
                <a:lnTo>
                  <a:pt x="0" y="531940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3518030">
            <a:off x="7704445" y="-4449083"/>
            <a:ext cx="7256937" cy="6987210"/>
          </a:xfrm>
          <a:custGeom>
            <a:avLst/>
            <a:gdLst/>
            <a:ahLst/>
            <a:cxnLst/>
            <a:rect r="r" b="b" t="t" l="l"/>
            <a:pathLst>
              <a:path h="6987210" w="7256937">
                <a:moveTo>
                  <a:pt x="0" y="0"/>
                </a:moveTo>
                <a:lnTo>
                  <a:pt x="7256936" y="0"/>
                </a:lnTo>
                <a:lnTo>
                  <a:pt x="7256936" y="6987210"/>
                </a:lnTo>
                <a:lnTo>
                  <a:pt x="0" y="69872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-10800000">
            <a:off x="-222130" y="-248092"/>
            <a:ext cx="1691219" cy="4627715"/>
          </a:xfrm>
          <a:custGeom>
            <a:avLst/>
            <a:gdLst/>
            <a:ahLst/>
            <a:cxnLst/>
            <a:rect r="r" b="b" t="t" l="l"/>
            <a:pathLst>
              <a:path h="4627715" w="1691219">
                <a:moveTo>
                  <a:pt x="1691219" y="0"/>
                </a:moveTo>
                <a:lnTo>
                  <a:pt x="0" y="0"/>
                </a:lnTo>
                <a:lnTo>
                  <a:pt x="0" y="4627715"/>
                </a:lnTo>
                <a:lnTo>
                  <a:pt x="1691219" y="4627715"/>
                </a:lnTo>
                <a:lnTo>
                  <a:pt x="1691219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23479" y="-1169548"/>
            <a:ext cx="3583276" cy="3531156"/>
          </a:xfrm>
          <a:custGeom>
            <a:avLst/>
            <a:gdLst/>
            <a:ahLst/>
            <a:cxnLst/>
            <a:rect r="r" b="b" t="t" l="l"/>
            <a:pathLst>
              <a:path h="3531156" w="3583276">
                <a:moveTo>
                  <a:pt x="0" y="0"/>
                </a:moveTo>
                <a:lnTo>
                  <a:pt x="3583277" y="0"/>
                </a:lnTo>
                <a:lnTo>
                  <a:pt x="3583277" y="3531156"/>
                </a:lnTo>
                <a:lnTo>
                  <a:pt x="0" y="353115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124426" y="2361608"/>
            <a:ext cx="12039147" cy="5563783"/>
          </a:xfrm>
          <a:custGeom>
            <a:avLst/>
            <a:gdLst/>
            <a:ahLst/>
            <a:cxnLst/>
            <a:rect r="r" b="b" t="t" l="l"/>
            <a:pathLst>
              <a:path h="5563783" w="12039147">
                <a:moveTo>
                  <a:pt x="0" y="0"/>
                </a:moveTo>
                <a:lnTo>
                  <a:pt x="12039148" y="0"/>
                </a:lnTo>
                <a:lnTo>
                  <a:pt x="12039148" y="5563784"/>
                </a:lnTo>
                <a:lnTo>
                  <a:pt x="0" y="556378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713217" y="1370439"/>
            <a:ext cx="12861567" cy="20822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sz="8000">
                <a:solidFill>
                  <a:srgbClr val="91612F"/>
                </a:solidFill>
                <a:latin typeface="Alice"/>
              </a:rPr>
              <a:t>Интернетке тәуелділіктің шешу жолдары</a:t>
            </a:r>
          </a:p>
        </p:txBody>
      </p:sp>
      <p:sp>
        <p:nvSpPr>
          <p:cNvPr name="Freeform 3" id="3"/>
          <p:cNvSpPr/>
          <p:nvPr/>
        </p:nvSpPr>
        <p:spPr>
          <a:xfrm flipH="true" flipV="false" rot="5400000">
            <a:off x="2514438" y="7700516"/>
            <a:ext cx="440844" cy="1206288"/>
          </a:xfrm>
          <a:custGeom>
            <a:avLst/>
            <a:gdLst/>
            <a:ahLst/>
            <a:cxnLst/>
            <a:rect r="r" b="b" t="t" l="l"/>
            <a:pathLst>
              <a:path h="1206288" w="440844">
                <a:moveTo>
                  <a:pt x="440843" y="0"/>
                </a:moveTo>
                <a:lnTo>
                  <a:pt x="0" y="0"/>
                </a:lnTo>
                <a:lnTo>
                  <a:pt x="0" y="1206288"/>
                </a:lnTo>
                <a:lnTo>
                  <a:pt x="440843" y="1206288"/>
                </a:lnTo>
                <a:lnTo>
                  <a:pt x="440843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5400000">
            <a:off x="8666687" y="7702684"/>
            <a:ext cx="440844" cy="1206288"/>
          </a:xfrm>
          <a:custGeom>
            <a:avLst/>
            <a:gdLst/>
            <a:ahLst/>
            <a:cxnLst/>
            <a:rect r="r" b="b" t="t" l="l"/>
            <a:pathLst>
              <a:path h="1206288" w="440844">
                <a:moveTo>
                  <a:pt x="440843" y="0"/>
                </a:moveTo>
                <a:lnTo>
                  <a:pt x="0" y="0"/>
                </a:lnTo>
                <a:lnTo>
                  <a:pt x="0" y="1206288"/>
                </a:lnTo>
                <a:lnTo>
                  <a:pt x="440843" y="1206288"/>
                </a:lnTo>
                <a:lnTo>
                  <a:pt x="440843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5400000">
            <a:off x="14872488" y="7700516"/>
            <a:ext cx="440844" cy="1206288"/>
          </a:xfrm>
          <a:custGeom>
            <a:avLst/>
            <a:gdLst/>
            <a:ahLst/>
            <a:cxnLst/>
            <a:rect r="r" b="b" t="t" l="l"/>
            <a:pathLst>
              <a:path h="1206288" w="440844">
                <a:moveTo>
                  <a:pt x="440844" y="0"/>
                </a:moveTo>
                <a:lnTo>
                  <a:pt x="0" y="0"/>
                </a:lnTo>
                <a:lnTo>
                  <a:pt x="0" y="1206288"/>
                </a:lnTo>
                <a:lnTo>
                  <a:pt x="440844" y="1206288"/>
                </a:lnTo>
                <a:lnTo>
                  <a:pt x="440844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true" rot="-5400000">
            <a:off x="731665" y="-2130767"/>
            <a:ext cx="1691219" cy="4627715"/>
          </a:xfrm>
          <a:custGeom>
            <a:avLst/>
            <a:gdLst/>
            <a:ahLst/>
            <a:cxnLst/>
            <a:rect r="r" b="b" t="t" l="l"/>
            <a:pathLst>
              <a:path h="4627715" w="1691219">
                <a:moveTo>
                  <a:pt x="1691219" y="4627715"/>
                </a:moveTo>
                <a:lnTo>
                  <a:pt x="0" y="4627715"/>
                </a:lnTo>
                <a:lnTo>
                  <a:pt x="0" y="0"/>
                </a:lnTo>
                <a:lnTo>
                  <a:pt x="1691219" y="0"/>
                </a:lnTo>
                <a:lnTo>
                  <a:pt x="1691219" y="462771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1270171" y="-491529"/>
            <a:ext cx="3508266" cy="3457236"/>
          </a:xfrm>
          <a:custGeom>
            <a:avLst/>
            <a:gdLst/>
            <a:ahLst/>
            <a:cxnLst/>
            <a:rect r="r" b="b" t="t" l="l"/>
            <a:pathLst>
              <a:path h="3457236" w="3508266">
                <a:moveTo>
                  <a:pt x="0" y="0"/>
                </a:moveTo>
                <a:lnTo>
                  <a:pt x="3508266" y="0"/>
                </a:lnTo>
                <a:lnTo>
                  <a:pt x="3508266" y="3457236"/>
                </a:lnTo>
                <a:lnTo>
                  <a:pt x="0" y="34572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5400000">
            <a:off x="16413690" y="7790052"/>
            <a:ext cx="1691219" cy="4627715"/>
          </a:xfrm>
          <a:custGeom>
            <a:avLst/>
            <a:gdLst/>
            <a:ahLst/>
            <a:cxnLst/>
            <a:rect r="r" b="b" t="t" l="l"/>
            <a:pathLst>
              <a:path h="4627715" w="1691219">
                <a:moveTo>
                  <a:pt x="0" y="0"/>
                </a:moveTo>
                <a:lnTo>
                  <a:pt x="1691220" y="0"/>
                </a:lnTo>
                <a:lnTo>
                  <a:pt x="1691220" y="4627715"/>
                </a:lnTo>
                <a:lnTo>
                  <a:pt x="0" y="46277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6064891" y="7925998"/>
            <a:ext cx="3508266" cy="3457236"/>
          </a:xfrm>
          <a:custGeom>
            <a:avLst/>
            <a:gdLst/>
            <a:ahLst/>
            <a:cxnLst/>
            <a:rect r="r" b="b" t="t" l="l"/>
            <a:pathLst>
              <a:path h="3457236" w="3508266">
                <a:moveTo>
                  <a:pt x="0" y="0"/>
                </a:moveTo>
                <a:lnTo>
                  <a:pt x="3508266" y="0"/>
                </a:lnTo>
                <a:lnTo>
                  <a:pt x="3508266" y="3457237"/>
                </a:lnTo>
                <a:lnTo>
                  <a:pt x="0" y="345723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87008" y="4135158"/>
            <a:ext cx="4895703" cy="9413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62"/>
              </a:lnSpc>
            </a:pPr>
            <a:r>
              <a:rPr lang="en-US" sz="2687">
                <a:solidFill>
                  <a:srgbClr val="91612F"/>
                </a:solidFill>
                <a:latin typeface="Open Sans Bold"/>
              </a:rPr>
              <a:t>халық арасында ағарту жұмыстарын жүргізу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91467" y="5768569"/>
            <a:ext cx="4895703" cy="19017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90"/>
              </a:lnSpc>
            </a:pPr>
            <a:r>
              <a:rPr lang="en-US" sz="2207">
                <a:solidFill>
                  <a:srgbClr val="91612F"/>
                </a:solidFill>
                <a:latin typeface="Open Sans"/>
              </a:rPr>
              <a:t>Интернетті шамадан тыс пайдаланудың ықтимал қауіптері туралы адамдарға хабарлау және онлайн ортада уақыт пен зейінді тиімді басқару дағдыларын үйрету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037315" y="4127613"/>
            <a:ext cx="5699588" cy="9413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62"/>
              </a:lnSpc>
            </a:pPr>
            <a:r>
              <a:rPr lang="en-US" sz="2687">
                <a:solidFill>
                  <a:srgbClr val="91612F"/>
                </a:solidFill>
                <a:latin typeface="Open Sans Bold"/>
              </a:rPr>
              <a:t>интернетті мүмкіндігінше аз пайдалануға тырысуы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439257" y="6144959"/>
            <a:ext cx="4895703" cy="11338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90"/>
              </a:lnSpc>
            </a:pPr>
            <a:r>
              <a:rPr lang="en-US" sz="2207">
                <a:solidFill>
                  <a:srgbClr val="91612F"/>
                </a:solidFill>
                <a:latin typeface="Open Sans"/>
              </a:rPr>
              <a:t>Интернеттен тыс достарды жиі көруге және әлеуметтік желілерден тыс байланыс орнатуға тырысу 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184828" y="4127613"/>
            <a:ext cx="5816164" cy="14176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62"/>
              </a:lnSpc>
            </a:pPr>
            <a:r>
              <a:rPr lang="en-US" sz="2687">
                <a:solidFill>
                  <a:srgbClr val="91612F"/>
                </a:solidFill>
                <a:latin typeface="Open Sans Bold"/>
              </a:rPr>
              <a:t>мемлекеттік және қоғамдық ұйымдар профилактикалық іс-шараларды жүргізуді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645058" y="6144959"/>
            <a:ext cx="4895703" cy="11338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90"/>
              </a:lnSpc>
            </a:pPr>
            <a:r>
              <a:rPr lang="en-US" sz="2207">
                <a:solidFill>
                  <a:srgbClr val="91612F"/>
                </a:solidFill>
                <a:latin typeface="Open Sans"/>
              </a:rPr>
              <a:t>Интернетке тәуелділікке қарсы күрес жөніндегі бағдарламаларды әзірлеуі және қолдауы 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987029" y="1868740"/>
            <a:ext cx="4813027" cy="19609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726"/>
              </a:lnSpc>
            </a:pPr>
            <a:r>
              <a:rPr lang="en-US" sz="6439">
                <a:solidFill>
                  <a:srgbClr val="91612F"/>
                </a:solidFill>
                <a:latin typeface="Alice"/>
              </a:rPr>
              <a:t>Сауалнама нәтижелері </a:t>
            </a:r>
          </a:p>
        </p:txBody>
      </p:sp>
      <p:sp>
        <p:nvSpPr>
          <p:cNvPr name="Freeform 3" id="3"/>
          <p:cNvSpPr/>
          <p:nvPr/>
        </p:nvSpPr>
        <p:spPr>
          <a:xfrm flipH="true" flipV="true" rot="-5400000">
            <a:off x="1141420" y="-1828842"/>
            <a:ext cx="1691219" cy="4627715"/>
          </a:xfrm>
          <a:custGeom>
            <a:avLst/>
            <a:gdLst/>
            <a:ahLst/>
            <a:cxnLst/>
            <a:rect r="r" b="b" t="t" l="l"/>
            <a:pathLst>
              <a:path h="4627715" w="1691219">
                <a:moveTo>
                  <a:pt x="1691219" y="4627714"/>
                </a:moveTo>
                <a:lnTo>
                  <a:pt x="0" y="4627714"/>
                </a:lnTo>
                <a:lnTo>
                  <a:pt x="0" y="0"/>
                </a:lnTo>
                <a:lnTo>
                  <a:pt x="1691219" y="0"/>
                </a:lnTo>
                <a:lnTo>
                  <a:pt x="1691219" y="462771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248605" y="-699918"/>
            <a:ext cx="3508266" cy="3457236"/>
          </a:xfrm>
          <a:custGeom>
            <a:avLst/>
            <a:gdLst/>
            <a:ahLst/>
            <a:cxnLst/>
            <a:rect r="r" b="b" t="t" l="l"/>
            <a:pathLst>
              <a:path h="3457236" w="3508266">
                <a:moveTo>
                  <a:pt x="0" y="0"/>
                </a:moveTo>
                <a:lnTo>
                  <a:pt x="3508266" y="0"/>
                </a:lnTo>
                <a:lnTo>
                  <a:pt x="3508266" y="3457236"/>
                </a:lnTo>
                <a:lnTo>
                  <a:pt x="0" y="34572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0800000">
            <a:off x="14984011" y="-2190721"/>
            <a:ext cx="4550578" cy="4381441"/>
          </a:xfrm>
          <a:custGeom>
            <a:avLst/>
            <a:gdLst/>
            <a:ahLst/>
            <a:cxnLst/>
            <a:rect r="r" b="b" t="t" l="l"/>
            <a:pathLst>
              <a:path h="4381441" w="4550578">
                <a:moveTo>
                  <a:pt x="0" y="0"/>
                </a:moveTo>
                <a:lnTo>
                  <a:pt x="4550578" y="0"/>
                </a:lnTo>
                <a:lnTo>
                  <a:pt x="4550578" y="4381442"/>
                </a:lnTo>
                <a:lnTo>
                  <a:pt x="0" y="438144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987029" y="4172606"/>
            <a:ext cx="15272271" cy="4180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91612F"/>
                </a:solidFill>
                <a:latin typeface="Open Sans"/>
              </a:rPr>
              <a:t>Интернетке тәуелділік-бұл жиі кездесетін мәселе</a:t>
            </a:r>
          </a:p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91612F"/>
                </a:solidFill>
                <a:latin typeface="Open Sans"/>
              </a:rPr>
              <a:t>Интернетті шамадан тыс пайдалану психикалық және физикалық денсаулыққа теріс әсер етеді.</a:t>
            </a:r>
          </a:p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91612F"/>
                </a:solidFill>
                <a:latin typeface="Open Sans"/>
              </a:rPr>
              <a:t>Адамдар Интернетке тәуелділіктің тәуекелдерін біледі, бірақ бұл мәселені әрқашан өз бетінше шеше алмайды.</a:t>
            </a:r>
          </a:p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91612F"/>
                </a:solidFill>
                <a:latin typeface="Open Sans"/>
              </a:rPr>
              <a:t>Интернетке тәуелділіктің алдын алу және оған қарсы кешенді шаралар қажет.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987029" y="2356600"/>
            <a:ext cx="4813027" cy="9852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726"/>
              </a:lnSpc>
            </a:pPr>
            <a:r>
              <a:rPr lang="en-US" sz="6439">
                <a:solidFill>
                  <a:srgbClr val="91612F"/>
                </a:solidFill>
                <a:latin typeface="Alice"/>
              </a:rPr>
              <a:t>Қорытынды</a:t>
            </a:r>
          </a:p>
        </p:txBody>
      </p:sp>
      <p:sp>
        <p:nvSpPr>
          <p:cNvPr name="Freeform 3" id="3"/>
          <p:cNvSpPr/>
          <p:nvPr/>
        </p:nvSpPr>
        <p:spPr>
          <a:xfrm flipH="true" flipV="true" rot="-5400000">
            <a:off x="1141420" y="-1828842"/>
            <a:ext cx="1691219" cy="4627715"/>
          </a:xfrm>
          <a:custGeom>
            <a:avLst/>
            <a:gdLst/>
            <a:ahLst/>
            <a:cxnLst/>
            <a:rect r="r" b="b" t="t" l="l"/>
            <a:pathLst>
              <a:path h="4627715" w="1691219">
                <a:moveTo>
                  <a:pt x="1691219" y="4627714"/>
                </a:moveTo>
                <a:lnTo>
                  <a:pt x="0" y="4627714"/>
                </a:lnTo>
                <a:lnTo>
                  <a:pt x="0" y="0"/>
                </a:lnTo>
                <a:lnTo>
                  <a:pt x="1691219" y="0"/>
                </a:lnTo>
                <a:lnTo>
                  <a:pt x="1691219" y="462771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248605" y="-699918"/>
            <a:ext cx="3508266" cy="3457236"/>
          </a:xfrm>
          <a:custGeom>
            <a:avLst/>
            <a:gdLst/>
            <a:ahLst/>
            <a:cxnLst/>
            <a:rect r="r" b="b" t="t" l="l"/>
            <a:pathLst>
              <a:path h="3457236" w="3508266">
                <a:moveTo>
                  <a:pt x="0" y="0"/>
                </a:moveTo>
                <a:lnTo>
                  <a:pt x="3508266" y="0"/>
                </a:lnTo>
                <a:lnTo>
                  <a:pt x="3508266" y="3457236"/>
                </a:lnTo>
                <a:lnTo>
                  <a:pt x="0" y="34572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0800000">
            <a:off x="14984011" y="-2190721"/>
            <a:ext cx="4550578" cy="4381441"/>
          </a:xfrm>
          <a:custGeom>
            <a:avLst/>
            <a:gdLst/>
            <a:ahLst/>
            <a:cxnLst/>
            <a:rect r="r" b="b" t="t" l="l"/>
            <a:pathLst>
              <a:path h="4381441" w="4550578">
                <a:moveTo>
                  <a:pt x="0" y="0"/>
                </a:moveTo>
                <a:lnTo>
                  <a:pt x="4550578" y="0"/>
                </a:lnTo>
                <a:lnTo>
                  <a:pt x="4550578" y="4381442"/>
                </a:lnTo>
                <a:lnTo>
                  <a:pt x="0" y="438144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987029" y="4172606"/>
            <a:ext cx="15272271" cy="4780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91612F"/>
                </a:solidFill>
                <a:latin typeface="Open Sans"/>
              </a:rPr>
              <a:t>Интернетке тәуелділік-бұл пәнаралық көзқарасты қажет ететін күрделі мәселе.</a:t>
            </a:r>
          </a:p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91612F"/>
                </a:solidFill>
                <a:latin typeface="Open Sans"/>
              </a:rPr>
              <a:t>Бұл мәселені шешу үшін адамдардың Интернетке тәуелділіктің қауіптері мен салдары туралы хабардарлығын арттыру қажет.</a:t>
            </a:r>
          </a:p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91612F"/>
                </a:solidFill>
                <a:latin typeface="Open Sans"/>
              </a:rPr>
              <a:t>Интернеттегі ортада өзін-өзі бақылау және уақытты басқару дағдыларын дамыту маңызды.</a:t>
            </a:r>
          </a:p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91612F"/>
                </a:solidFill>
                <a:latin typeface="Open Sans"/>
              </a:rPr>
              <a:t>Адамдарды нақты өмірде белсенді іске асыру үшін жағдай жасау қажет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987029" y="2356600"/>
            <a:ext cx="4813027" cy="9852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726"/>
              </a:lnSpc>
            </a:pPr>
            <a:r>
              <a:rPr lang="en-US" sz="6439">
                <a:solidFill>
                  <a:srgbClr val="91612F"/>
                </a:solidFill>
                <a:latin typeface="Alice"/>
              </a:rPr>
              <a:t>Ұсыныстар</a:t>
            </a:r>
          </a:p>
        </p:txBody>
      </p:sp>
      <p:sp>
        <p:nvSpPr>
          <p:cNvPr name="Freeform 3" id="3"/>
          <p:cNvSpPr/>
          <p:nvPr/>
        </p:nvSpPr>
        <p:spPr>
          <a:xfrm flipH="true" flipV="true" rot="-5400000">
            <a:off x="1141420" y="-1828842"/>
            <a:ext cx="1691219" cy="4627715"/>
          </a:xfrm>
          <a:custGeom>
            <a:avLst/>
            <a:gdLst/>
            <a:ahLst/>
            <a:cxnLst/>
            <a:rect r="r" b="b" t="t" l="l"/>
            <a:pathLst>
              <a:path h="4627715" w="1691219">
                <a:moveTo>
                  <a:pt x="1691219" y="4627714"/>
                </a:moveTo>
                <a:lnTo>
                  <a:pt x="0" y="4627714"/>
                </a:lnTo>
                <a:lnTo>
                  <a:pt x="0" y="0"/>
                </a:lnTo>
                <a:lnTo>
                  <a:pt x="1691219" y="0"/>
                </a:lnTo>
                <a:lnTo>
                  <a:pt x="1691219" y="462771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248605" y="-699918"/>
            <a:ext cx="3508266" cy="3457236"/>
          </a:xfrm>
          <a:custGeom>
            <a:avLst/>
            <a:gdLst/>
            <a:ahLst/>
            <a:cxnLst/>
            <a:rect r="r" b="b" t="t" l="l"/>
            <a:pathLst>
              <a:path h="3457236" w="3508266">
                <a:moveTo>
                  <a:pt x="0" y="0"/>
                </a:moveTo>
                <a:lnTo>
                  <a:pt x="3508266" y="0"/>
                </a:lnTo>
                <a:lnTo>
                  <a:pt x="3508266" y="3457236"/>
                </a:lnTo>
                <a:lnTo>
                  <a:pt x="0" y="34572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0800000">
            <a:off x="14984011" y="-2190721"/>
            <a:ext cx="4550578" cy="4381441"/>
          </a:xfrm>
          <a:custGeom>
            <a:avLst/>
            <a:gdLst/>
            <a:ahLst/>
            <a:cxnLst/>
            <a:rect r="r" b="b" t="t" l="l"/>
            <a:pathLst>
              <a:path h="4381441" w="4550578">
                <a:moveTo>
                  <a:pt x="0" y="0"/>
                </a:moveTo>
                <a:lnTo>
                  <a:pt x="4550578" y="0"/>
                </a:lnTo>
                <a:lnTo>
                  <a:pt x="4550578" y="4381442"/>
                </a:lnTo>
                <a:lnTo>
                  <a:pt x="0" y="438144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987029" y="4172606"/>
            <a:ext cx="15272271" cy="4780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91612F"/>
                </a:solidFill>
                <a:latin typeface="Open Sans"/>
              </a:rPr>
              <a:t>Білім беру мекемелерінде Интернетке тәуелділіктің алдын алу бағдарламаларын әзірлеу және енгізу.</a:t>
            </a:r>
          </a:p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91612F"/>
                </a:solidFill>
                <a:latin typeface="Open Sans"/>
              </a:rPr>
              <a:t>Интернетті қауіпсіз пайдалану туралы ата-аналар мен балаларға арналған ақпараттық ресурстарды жасау.</a:t>
            </a:r>
          </a:p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91612F"/>
                </a:solidFill>
                <a:latin typeface="Open Sans"/>
              </a:rPr>
              <a:t>Интернетке тәуелділіктен зардап шегетін адамдарға психологиялық көмек көрсету.</a:t>
            </a:r>
          </a:p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91612F"/>
                </a:solidFill>
                <a:latin typeface="Open Sans"/>
              </a:rPr>
              <a:t>Интернетке байланысты емес бос уақытты өткізудің балама әдістерін дамытуды қолдау.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-2043424" y="-3858818"/>
            <a:ext cx="7256937" cy="6987210"/>
          </a:xfrm>
          <a:custGeom>
            <a:avLst/>
            <a:gdLst/>
            <a:ahLst/>
            <a:cxnLst/>
            <a:rect r="r" b="b" t="t" l="l"/>
            <a:pathLst>
              <a:path h="6987210" w="7256937">
                <a:moveTo>
                  <a:pt x="0" y="0"/>
                </a:moveTo>
                <a:lnTo>
                  <a:pt x="7256937" y="0"/>
                </a:lnTo>
                <a:lnTo>
                  <a:pt x="7256937" y="6987210"/>
                </a:lnTo>
                <a:lnTo>
                  <a:pt x="0" y="69872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535191" y="1792638"/>
            <a:ext cx="15217618" cy="2969862"/>
            <a:chOff x="0" y="0"/>
            <a:chExt cx="20290157" cy="3959815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171450"/>
              <a:ext cx="20290157" cy="165113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8999"/>
                </a:lnSpc>
              </a:pPr>
              <a:r>
                <a:rPr lang="en-US" sz="8999">
                  <a:solidFill>
                    <a:srgbClr val="91612F"/>
                  </a:solidFill>
                  <a:latin typeface="Alice"/>
                </a:rPr>
                <a:t>Қолданылған әдебиет тізімі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2349207"/>
              <a:ext cx="20290157" cy="64939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087"/>
                </a:lnSpc>
              </a:pP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3563245"/>
              <a:ext cx="20290157" cy="3965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547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true" flipV="false" rot="-5400000">
            <a:off x="15572615" y="-1736148"/>
            <a:ext cx="1691219" cy="4627715"/>
          </a:xfrm>
          <a:custGeom>
            <a:avLst/>
            <a:gdLst/>
            <a:ahLst/>
            <a:cxnLst/>
            <a:rect r="r" b="b" t="t" l="l"/>
            <a:pathLst>
              <a:path h="4627715" w="1691219">
                <a:moveTo>
                  <a:pt x="1691219" y="0"/>
                </a:moveTo>
                <a:lnTo>
                  <a:pt x="0" y="0"/>
                </a:lnTo>
                <a:lnTo>
                  <a:pt x="0" y="4627714"/>
                </a:lnTo>
                <a:lnTo>
                  <a:pt x="1691219" y="4627714"/>
                </a:lnTo>
                <a:lnTo>
                  <a:pt x="1691219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6418225" y="-267901"/>
            <a:ext cx="3583276" cy="3531156"/>
          </a:xfrm>
          <a:custGeom>
            <a:avLst/>
            <a:gdLst/>
            <a:ahLst/>
            <a:cxnLst/>
            <a:rect r="r" b="b" t="t" l="l"/>
            <a:pathLst>
              <a:path h="3531156" w="3583276">
                <a:moveTo>
                  <a:pt x="0" y="0"/>
                </a:moveTo>
                <a:lnTo>
                  <a:pt x="3583276" y="0"/>
                </a:lnTo>
                <a:lnTo>
                  <a:pt x="3583276" y="3531156"/>
                </a:lnTo>
                <a:lnTo>
                  <a:pt x="0" y="353115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28700" y="4101402"/>
            <a:ext cx="16230600" cy="49663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440706" indent="-220353" lvl="1">
              <a:lnSpc>
                <a:spcPts val="2857"/>
              </a:lnSpc>
              <a:buFont typeface="Arial"/>
              <a:buChar char="•"/>
            </a:pPr>
            <a:r>
              <a:rPr lang="en-US" sz="2041">
                <a:solidFill>
                  <a:srgbClr val="000000"/>
                </a:solidFill>
                <a:latin typeface="Open Sans"/>
              </a:rPr>
              <a:t>Nalwa K., Ahand A.P. (2003). Internet Addiction in Students: A Cause of Concern. CyberPsychology &amp; Behavior. https://sci-hub.se/https://doi.org/10.1089/109493103322725441</a:t>
            </a:r>
          </a:p>
          <a:p>
            <a:pPr algn="ctr" marL="440706" indent="-220353" lvl="1">
              <a:lnSpc>
                <a:spcPts val="2857"/>
              </a:lnSpc>
              <a:buFont typeface="Arial"/>
              <a:buChar char="•"/>
            </a:pPr>
            <a:r>
              <a:rPr lang="en-US" sz="2041">
                <a:solidFill>
                  <a:srgbClr val="000000"/>
                </a:solidFill>
                <a:latin typeface="Open Sans"/>
              </a:rPr>
              <a:t>В.В. Титова, А.Л. Катков, Д.Н. Чугунов. (2014). Интернет-Зависимость: причины и механизмы формирования, диагностика, подходы к лечению и профилактике. https://cyberleninka.ru/article/n/internet-zavisimost-prichiny-i-mehanizmy-formirovaniya-diagnostika-podhody-k-lecheniyu-i-profilaktike/viewer </a:t>
            </a:r>
          </a:p>
          <a:p>
            <a:pPr algn="ctr" marL="440706" indent="-220353" lvl="1">
              <a:lnSpc>
                <a:spcPts val="2857"/>
              </a:lnSpc>
              <a:buFont typeface="Arial"/>
              <a:buChar char="•"/>
            </a:pPr>
            <a:r>
              <a:rPr lang="en-US" sz="2041">
                <a:solidFill>
                  <a:srgbClr val="000000"/>
                </a:solidFill>
                <a:latin typeface="Open Sans"/>
              </a:rPr>
              <a:t>Т.С. Спиркина. (2008). Исследование динамики интернет-зависимости. https://cyberleninka.ru/article/n/issledovanie-dinamiki-internet-zavisimosti/viewer</a:t>
            </a:r>
          </a:p>
          <a:p>
            <a:pPr algn="ctr" marL="440706" indent="-220353" lvl="1">
              <a:lnSpc>
                <a:spcPts val="2857"/>
              </a:lnSpc>
              <a:buFont typeface="Arial"/>
              <a:buChar char="•"/>
            </a:pPr>
            <a:r>
              <a:rPr lang="en-US" sz="2041">
                <a:solidFill>
                  <a:srgbClr val="000000"/>
                </a:solidFill>
                <a:latin typeface="Open Sans"/>
              </a:rPr>
              <a:t>В.Н. Рубтсова, А.А. Тихонова. (2018). Интернет зависимость как причина семейных конфликтов: верификация проблемы. https://cyberleninka.ru/article/n/internet-zavisimost-kak-prichina-semeynyh-konfliktov-verifikatsiya-problemy/viewer</a:t>
            </a:r>
          </a:p>
          <a:p>
            <a:pPr algn="ctr" marL="440706" indent="-220353" lvl="1">
              <a:lnSpc>
                <a:spcPts val="2857"/>
              </a:lnSpc>
              <a:buFont typeface="Arial"/>
              <a:buChar char="•"/>
            </a:pPr>
            <a:r>
              <a:rPr lang="en-US" sz="2041">
                <a:solidFill>
                  <a:srgbClr val="000000"/>
                </a:solidFill>
                <a:latin typeface="Open Sans"/>
              </a:rPr>
              <a:t>J. Indones. (2019). Internet addiction: a new addiction?. Jakarta, Indonesia. https://doi.org/10.13181/mji.v28i1.2752</a:t>
            </a:r>
          </a:p>
          <a:p>
            <a:pPr algn="ctr" marL="440706" indent="-220353" lvl="1">
              <a:lnSpc>
                <a:spcPts val="2857"/>
              </a:lnSpc>
              <a:buFont typeface="Arial"/>
              <a:buChar char="•"/>
            </a:pPr>
            <a:r>
              <a:rPr lang="en-US" sz="2041">
                <a:solidFill>
                  <a:srgbClr val="000000"/>
                </a:solidFill>
                <a:latin typeface="Open Sans"/>
              </a:rPr>
              <a:t>Л. Навий, Ж.Т. Шурманова, Г.М. Ракишева. (2022). Интернет-тәуелділіктің студент психологиясына әсері. https://doi org/10.32523/2616-6895-2022-14-4-228-238</a:t>
            </a:r>
          </a:p>
          <a:p>
            <a:pPr algn="ctr" marL="440706" indent="-220353" lvl="1">
              <a:lnSpc>
                <a:spcPts val="2857"/>
              </a:lnSpc>
              <a:buFont typeface="Arial"/>
              <a:buChar char="•"/>
            </a:pPr>
            <a:r>
              <a:rPr lang="en-US" sz="2041">
                <a:solidFill>
                  <a:srgbClr val="000000"/>
                </a:solidFill>
                <a:latin typeface="Open Sans"/>
              </a:rPr>
              <a:t>Н.Қ. Тоқсанбаева, А. Алимбаева. (2013). Интернет-тәуелділік феноменіне психологиялық зерттеу. Әл-Фараби атындағы ҚазҰУ. https://dspace.enu.kz/bitstream/handle/data/8425/internet-taueldilik.pdf?sequence=1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277694" y="3793122"/>
            <a:ext cx="11732612" cy="23338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99"/>
              </a:lnSpc>
            </a:pPr>
            <a:r>
              <a:rPr lang="en-US" sz="8999">
                <a:solidFill>
                  <a:srgbClr val="91612F"/>
                </a:solidFill>
                <a:latin typeface="Alice"/>
              </a:rPr>
              <a:t>Назарлаңызға рахмет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6941324" y="7733176"/>
            <a:ext cx="4405352" cy="1669091"/>
            <a:chOff x="0" y="0"/>
            <a:chExt cx="5873802" cy="2225455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57150"/>
              <a:ext cx="5873802" cy="56662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89"/>
                </a:lnSpc>
              </a:pPr>
              <a:r>
                <a:rPr lang="en-US" sz="3089" spc="154">
                  <a:solidFill>
                    <a:srgbClr val="91612F"/>
                  </a:solidFill>
                  <a:latin typeface="Alice"/>
                </a:rPr>
                <a:t>ДАЙЫНДАЛҒАН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934349"/>
              <a:ext cx="5873802" cy="129110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79"/>
                </a:lnSpc>
              </a:pPr>
              <a:r>
                <a:rPr lang="en-US" sz="2842">
                  <a:solidFill>
                    <a:srgbClr val="91612F"/>
                  </a:solidFill>
                  <a:latin typeface="Noto Sans Light"/>
                </a:rPr>
                <a:t>Уалихан Камаров</a:t>
              </a:r>
            </a:p>
            <a:p>
              <a:pPr algn="ctr">
                <a:lnSpc>
                  <a:spcPts val="3979"/>
                </a:lnSpc>
              </a:pPr>
              <a:r>
                <a:rPr lang="en-US" sz="2842">
                  <a:solidFill>
                    <a:srgbClr val="91612F"/>
                  </a:solidFill>
                  <a:latin typeface="Noto Sans Light"/>
                </a:rPr>
                <a:t>SE-2211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5400000">
            <a:off x="-2043424" y="-4540127"/>
            <a:ext cx="7256937" cy="6987210"/>
          </a:xfrm>
          <a:custGeom>
            <a:avLst/>
            <a:gdLst/>
            <a:ahLst/>
            <a:cxnLst/>
            <a:rect r="r" b="b" t="t" l="l"/>
            <a:pathLst>
              <a:path h="6987210" w="7256937">
                <a:moveTo>
                  <a:pt x="0" y="0"/>
                </a:moveTo>
                <a:lnTo>
                  <a:pt x="7256937" y="0"/>
                </a:lnTo>
                <a:lnTo>
                  <a:pt x="7256937" y="6987209"/>
                </a:lnTo>
                <a:lnTo>
                  <a:pt x="0" y="69872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-5400000">
            <a:off x="15572615" y="-1736148"/>
            <a:ext cx="1691219" cy="4627715"/>
          </a:xfrm>
          <a:custGeom>
            <a:avLst/>
            <a:gdLst/>
            <a:ahLst/>
            <a:cxnLst/>
            <a:rect r="r" b="b" t="t" l="l"/>
            <a:pathLst>
              <a:path h="4627715" w="1691219">
                <a:moveTo>
                  <a:pt x="1691219" y="0"/>
                </a:moveTo>
                <a:lnTo>
                  <a:pt x="0" y="0"/>
                </a:lnTo>
                <a:lnTo>
                  <a:pt x="0" y="4627714"/>
                </a:lnTo>
                <a:lnTo>
                  <a:pt x="1691219" y="4627714"/>
                </a:lnTo>
                <a:lnTo>
                  <a:pt x="1691219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6418225" y="-267901"/>
            <a:ext cx="3583276" cy="3531156"/>
          </a:xfrm>
          <a:custGeom>
            <a:avLst/>
            <a:gdLst/>
            <a:ahLst/>
            <a:cxnLst/>
            <a:rect r="r" b="b" t="t" l="l"/>
            <a:pathLst>
              <a:path h="3531156" w="3583276">
                <a:moveTo>
                  <a:pt x="0" y="0"/>
                </a:moveTo>
                <a:lnTo>
                  <a:pt x="3583276" y="0"/>
                </a:lnTo>
                <a:lnTo>
                  <a:pt x="3583276" y="3531156"/>
                </a:lnTo>
                <a:lnTo>
                  <a:pt x="0" y="353115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8524557" y="902763"/>
            <a:ext cx="1238886" cy="1189829"/>
          </a:xfrm>
          <a:custGeom>
            <a:avLst/>
            <a:gdLst/>
            <a:ahLst/>
            <a:cxnLst/>
            <a:rect r="r" b="b" t="t" l="l"/>
            <a:pathLst>
              <a:path h="1189829" w="1238886">
                <a:moveTo>
                  <a:pt x="0" y="0"/>
                </a:moveTo>
                <a:lnTo>
                  <a:pt x="1238886" y="0"/>
                </a:lnTo>
                <a:lnTo>
                  <a:pt x="1238886" y="1189829"/>
                </a:lnTo>
                <a:lnTo>
                  <a:pt x="0" y="118982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-126" r="0" b="-126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1925445">
            <a:off x="-369802" y="8950855"/>
            <a:ext cx="3583276" cy="3531156"/>
          </a:xfrm>
          <a:custGeom>
            <a:avLst/>
            <a:gdLst/>
            <a:ahLst/>
            <a:cxnLst/>
            <a:rect r="r" b="b" t="t" l="l"/>
            <a:pathLst>
              <a:path h="3531156" w="3583276">
                <a:moveTo>
                  <a:pt x="0" y="0"/>
                </a:moveTo>
                <a:lnTo>
                  <a:pt x="3583276" y="0"/>
                </a:lnTo>
                <a:lnTo>
                  <a:pt x="3583276" y="3531155"/>
                </a:lnTo>
                <a:lnTo>
                  <a:pt x="0" y="353115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264572" y="8257069"/>
            <a:ext cx="3605116" cy="3552678"/>
          </a:xfrm>
          <a:custGeom>
            <a:avLst/>
            <a:gdLst/>
            <a:ahLst/>
            <a:cxnLst/>
            <a:rect r="r" b="b" t="t" l="l"/>
            <a:pathLst>
              <a:path h="3552678" w="3605116">
                <a:moveTo>
                  <a:pt x="0" y="0"/>
                </a:moveTo>
                <a:lnTo>
                  <a:pt x="3605116" y="0"/>
                </a:lnTo>
                <a:lnTo>
                  <a:pt x="3605116" y="3552678"/>
                </a:lnTo>
                <a:lnTo>
                  <a:pt x="0" y="35526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201655"/>
            <a:ext cx="6842904" cy="1195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999"/>
              </a:lnSpc>
            </a:pPr>
            <a:r>
              <a:rPr lang="en-US" sz="8999">
                <a:solidFill>
                  <a:srgbClr val="91612F"/>
                </a:solidFill>
                <a:latin typeface="Alice"/>
              </a:rPr>
              <a:t>ЖОСПАР: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2793964"/>
            <a:ext cx="10508440" cy="5073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863599" indent="-431800" lvl="1">
              <a:lnSpc>
                <a:spcPts val="3999"/>
              </a:lnSpc>
              <a:buFont typeface="Arial"/>
              <a:buChar char="•"/>
            </a:pPr>
            <a:r>
              <a:rPr lang="en-US" sz="3999" spc="199">
                <a:solidFill>
                  <a:srgbClr val="91612F"/>
                </a:solidFill>
                <a:latin typeface="Alice"/>
              </a:rPr>
              <a:t>Кіріспе</a:t>
            </a:r>
          </a:p>
          <a:p>
            <a:pPr marL="863599" indent="-431800" lvl="1">
              <a:lnSpc>
                <a:spcPts val="3999"/>
              </a:lnSpc>
              <a:buFont typeface="Arial"/>
              <a:buChar char="•"/>
            </a:pPr>
            <a:r>
              <a:rPr lang="en-US" sz="3999" spc="199">
                <a:solidFill>
                  <a:srgbClr val="91612F"/>
                </a:solidFill>
                <a:latin typeface="Alice"/>
              </a:rPr>
              <a:t>Тәуелділік деген не?</a:t>
            </a:r>
          </a:p>
          <a:p>
            <a:pPr marL="863599" indent="-431800" lvl="1">
              <a:lnSpc>
                <a:spcPts val="3999"/>
              </a:lnSpc>
              <a:buFont typeface="Arial"/>
              <a:buChar char="•"/>
            </a:pPr>
            <a:r>
              <a:rPr lang="en-US" sz="3999" spc="199">
                <a:solidFill>
                  <a:srgbClr val="91612F"/>
                </a:solidFill>
                <a:latin typeface="Alice"/>
              </a:rPr>
              <a:t>Интернет тәуелділіктің себеп-салдары.</a:t>
            </a:r>
          </a:p>
          <a:p>
            <a:pPr marL="863599" indent="-431800" lvl="1">
              <a:lnSpc>
                <a:spcPts val="3999"/>
              </a:lnSpc>
              <a:buFont typeface="Arial"/>
              <a:buChar char="•"/>
            </a:pPr>
            <a:r>
              <a:rPr lang="en-US" sz="3999" spc="199">
                <a:solidFill>
                  <a:srgbClr val="91612F"/>
                </a:solidFill>
                <a:latin typeface="Alice"/>
              </a:rPr>
              <a:t>Интернетке тәуелділік деңгейі және күрес</a:t>
            </a:r>
          </a:p>
          <a:p>
            <a:pPr marL="863599" indent="-431800" lvl="1">
              <a:lnSpc>
                <a:spcPts val="3999"/>
              </a:lnSpc>
              <a:buFont typeface="Arial"/>
              <a:buChar char="•"/>
            </a:pPr>
            <a:r>
              <a:rPr lang="en-US" sz="3999" spc="199">
                <a:solidFill>
                  <a:srgbClr val="91612F"/>
                </a:solidFill>
                <a:latin typeface="Alice"/>
              </a:rPr>
              <a:t>Интернетке тәуелділіктің шешу жолдары.</a:t>
            </a:r>
          </a:p>
          <a:p>
            <a:pPr marL="863599" indent="-431800" lvl="1">
              <a:lnSpc>
                <a:spcPts val="3999"/>
              </a:lnSpc>
              <a:buFont typeface="Arial"/>
              <a:buChar char="•"/>
            </a:pPr>
            <a:r>
              <a:rPr lang="en-US" sz="3999" spc="199">
                <a:solidFill>
                  <a:srgbClr val="91612F"/>
                </a:solidFill>
                <a:latin typeface="Alice"/>
              </a:rPr>
              <a:t>Қорытынды</a:t>
            </a:r>
          </a:p>
          <a:p>
            <a:pPr marL="863599" indent="-431800" lvl="1">
              <a:lnSpc>
                <a:spcPts val="3999"/>
              </a:lnSpc>
              <a:buFont typeface="Arial"/>
              <a:buChar char="•"/>
            </a:pPr>
            <a:r>
              <a:rPr lang="en-US" sz="3999" spc="199">
                <a:solidFill>
                  <a:srgbClr val="91612F"/>
                </a:solidFill>
                <a:latin typeface="Alice"/>
              </a:rPr>
              <a:t>Пайдаланылған әдебиет тізімі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6020414" y="1030205"/>
            <a:ext cx="1238886" cy="1189829"/>
            <a:chOff x="0" y="0"/>
            <a:chExt cx="1651848" cy="158643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651848" cy="1586438"/>
            </a:xfrm>
            <a:custGeom>
              <a:avLst/>
              <a:gdLst/>
              <a:ahLst/>
              <a:cxnLst/>
              <a:rect r="r" b="b" t="t" l="l"/>
              <a:pathLst>
                <a:path h="1586438" w="1651848">
                  <a:moveTo>
                    <a:pt x="0" y="0"/>
                  </a:moveTo>
                  <a:lnTo>
                    <a:pt x="1651848" y="0"/>
                  </a:lnTo>
                  <a:lnTo>
                    <a:pt x="1651848" y="1586438"/>
                  </a:lnTo>
                  <a:lnTo>
                    <a:pt x="0" y="15864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-126" r="0" b="-126"/>
              </a:stretch>
            </a:blipFill>
          </p:spPr>
        </p:sp>
        <p:sp>
          <p:nvSpPr>
            <p:cNvPr name="TextBox 7" id="7"/>
            <p:cNvSpPr txBox="true"/>
            <p:nvPr/>
          </p:nvSpPr>
          <p:spPr>
            <a:xfrm rot="0">
              <a:off x="417016" y="421690"/>
              <a:ext cx="665416" cy="7684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99"/>
                </a:lnSpc>
                <a:spcBef>
                  <a:spcPct val="0"/>
                </a:spcBef>
              </a:pPr>
              <a:r>
                <a:rPr lang="en-US" sz="4199">
                  <a:solidFill>
                    <a:srgbClr val="FFFCF7"/>
                  </a:solidFill>
                  <a:latin typeface="Alice Bold Italics"/>
                </a:rPr>
                <a:t>1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629531" y="7925392"/>
            <a:ext cx="4197240" cy="4041236"/>
          </a:xfrm>
          <a:custGeom>
            <a:avLst/>
            <a:gdLst/>
            <a:ahLst/>
            <a:cxnLst/>
            <a:rect r="r" b="b" t="t" l="l"/>
            <a:pathLst>
              <a:path h="4041236" w="4197240">
                <a:moveTo>
                  <a:pt x="0" y="0"/>
                </a:moveTo>
                <a:lnTo>
                  <a:pt x="4197240" y="0"/>
                </a:lnTo>
                <a:lnTo>
                  <a:pt x="4197240" y="4041236"/>
                </a:lnTo>
                <a:lnTo>
                  <a:pt x="0" y="40412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469089" y="1200150"/>
            <a:ext cx="5696994" cy="1195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999"/>
              </a:lnSpc>
            </a:pPr>
            <a:r>
              <a:rPr lang="en-US" sz="8999">
                <a:solidFill>
                  <a:srgbClr val="91612F"/>
                </a:solidFill>
                <a:latin typeface="Alice"/>
              </a:rPr>
              <a:t>Кіріспе</a:t>
            </a:r>
          </a:p>
        </p:txBody>
      </p:sp>
      <p:sp>
        <p:nvSpPr>
          <p:cNvPr name="Freeform 4" id="4"/>
          <p:cNvSpPr/>
          <p:nvPr/>
        </p:nvSpPr>
        <p:spPr>
          <a:xfrm flipH="true" flipV="false" rot="-10800000">
            <a:off x="-222130" y="-248092"/>
            <a:ext cx="1691219" cy="4627715"/>
          </a:xfrm>
          <a:custGeom>
            <a:avLst/>
            <a:gdLst/>
            <a:ahLst/>
            <a:cxnLst/>
            <a:rect r="r" b="b" t="t" l="l"/>
            <a:pathLst>
              <a:path h="4627715" w="1691219">
                <a:moveTo>
                  <a:pt x="1691219" y="0"/>
                </a:moveTo>
                <a:lnTo>
                  <a:pt x="0" y="0"/>
                </a:lnTo>
                <a:lnTo>
                  <a:pt x="0" y="4627715"/>
                </a:lnTo>
                <a:lnTo>
                  <a:pt x="1691219" y="4627715"/>
                </a:lnTo>
                <a:lnTo>
                  <a:pt x="1691219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23479" y="-1169548"/>
            <a:ext cx="3583276" cy="3531156"/>
          </a:xfrm>
          <a:custGeom>
            <a:avLst/>
            <a:gdLst/>
            <a:ahLst/>
            <a:cxnLst/>
            <a:rect r="r" b="b" t="t" l="l"/>
            <a:pathLst>
              <a:path h="3531156" w="3583276">
                <a:moveTo>
                  <a:pt x="0" y="0"/>
                </a:moveTo>
                <a:lnTo>
                  <a:pt x="3583277" y="0"/>
                </a:lnTo>
                <a:lnTo>
                  <a:pt x="3583277" y="3531156"/>
                </a:lnTo>
                <a:lnTo>
                  <a:pt x="0" y="353115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469089" y="2855940"/>
            <a:ext cx="14387817" cy="2980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91612F"/>
                </a:solidFill>
                <a:latin typeface="Open Sans"/>
              </a:rPr>
              <a:t>Қазіргі заманда интернет күнделікті өмірдің ажырамас бөлігіне айналып, бізге ақпаратқа, қарым-қатынасқа және ойын-сауыққа шексіз қолжетімділік береді. Бірақ оның кемшіліктері бар.</a:t>
            </a:r>
          </a:p>
          <a:p>
            <a:pPr>
              <a:lnSpc>
                <a:spcPts val="4759"/>
              </a:lnSpc>
            </a:pPr>
            <a:r>
              <a:rPr lang="en-US" sz="3399">
                <a:solidFill>
                  <a:srgbClr val="91612F"/>
                </a:solidFill>
                <a:latin typeface="Open Sans"/>
              </a:rPr>
              <a:t>Осы мәселені заманауи ғалымдар зерттеген: Дэвид Каплан, Кимберли Янг, Марк Гриффитс, Дэвид Гринфилд және басқа...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469089" y="6427181"/>
            <a:ext cx="13947427" cy="2980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91612F"/>
                </a:solidFill>
                <a:latin typeface="Open Sans"/>
              </a:rPr>
              <a:t>Осы тақырыптағы бар мақалаларды, кітаптар мен журналдарды оқу және талдау.</a:t>
            </a:r>
          </a:p>
          <a:p>
            <a:pPr algn="just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91612F"/>
                </a:solidFill>
                <a:latin typeface="Open Sans"/>
              </a:rPr>
              <a:t>Интернет тәуелділік тақырыбындағы ең өзекті сұрақтарды қолдана отырып сауалнама жасау.</a:t>
            </a:r>
          </a:p>
          <a:p>
            <a:pPr algn="just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91612F"/>
                </a:solidFill>
                <a:latin typeface="Open Sans"/>
              </a:rPr>
              <a:t>Сауалнама жауаптардан қорытынды жасау.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13630832" y="5924992"/>
            <a:ext cx="7256937" cy="6987210"/>
          </a:xfrm>
          <a:custGeom>
            <a:avLst/>
            <a:gdLst/>
            <a:ahLst/>
            <a:cxnLst/>
            <a:rect r="r" b="b" t="t" l="l"/>
            <a:pathLst>
              <a:path h="6987210" w="7256937">
                <a:moveTo>
                  <a:pt x="0" y="0"/>
                </a:moveTo>
                <a:lnTo>
                  <a:pt x="7256936" y="0"/>
                </a:lnTo>
                <a:lnTo>
                  <a:pt x="7256936" y="6987210"/>
                </a:lnTo>
                <a:lnTo>
                  <a:pt x="0" y="69872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484982" y="1190625"/>
            <a:ext cx="11318036" cy="2206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00"/>
              </a:lnSpc>
            </a:pPr>
            <a:r>
              <a:rPr lang="en-US" sz="9000">
                <a:solidFill>
                  <a:srgbClr val="91612F"/>
                </a:solidFill>
                <a:latin typeface="Alice"/>
              </a:rPr>
              <a:t>Тәуелділік деген не?</a:t>
            </a:r>
          </a:p>
          <a:p>
            <a:pPr algn="ctr">
              <a:lnSpc>
                <a:spcPts val="8000"/>
              </a:lnSpc>
            </a:pPr>
          </a:p>
        </p:txBody>
      </p:sp>
      <p:sp>
        <p:nvSpPr>
          <p:cNvPr name="Freeform 4" id="4"/>
          <p:cNvSpPr/>
          <p:nvPr/>
        </p:nvSpPr>
        <p:spPr>
          <a:xfrm flipH="false" flipV="false" rot="-10800000">
            <a:off x="16592095" y="3981336"/>
            <a:ext cx="4565087" cy="4498686"/>
          </a:xfrm>
          <a:custGeom>
            <a:avLst/>
            <a:gdLst/>
            <a:ahLst/>
            <a:cxnLst/>
            <a:rect r="r" b="b" t="t" l="l"/>
            <a:pathLst>
              <a:path h="4498686" w="4565087">
                <a:moveTo>
                  <a:pt x="0" y="0"/>
                </a:moveTo>
                <a:lnTo>
                  <a:pt x="4565087" y="0"/>
                </a:lnTo>
                <a:lnTo>
                  <a:pt x="4565087" y="4498686"/>
                </a:lnTo>
                <a:lnTo>
                  <a:pt x="0" y="44986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-5400000">
            <a:off x="17442390" y="-1947537"/>
            <a:ext cx="1691219" cy="4627715"/>
          </a:xfrm>
          <a:custGeom>
            <a:avLst/>
            <a:gdLst/>
            <a:ahLst/>
            <a:cxnLst/>
            <a:rect r="r" b="b" t="t" l="l"/>
            <a:pathLst>
              <a:path h="4627715" w="1691219">
                <a:moveTo>
                  <a:pt x="1691220" y="0"/>
                </a:moveTo>
                <a:lnTo>
                  <a:pt x="0" y="0"/>
                </a:lnTo>
                <a:lnTo>
                  <a:pt x="0" y="4627715"/>
                </a:lnTo>
                <a:lnTo>
                  <a:pt x="1691220" y="4627715"/>
                </a:lnTo>
                <a:lnTo>
                  <a:pt x="169122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041076" y="3330575"/>
            <a:ext cx="10205848" cy="2380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91612F"/>
                </a:solidFill>
                <a:latin typeface="Open Sans"/>
              </a:rPr>
              <a:t>Тәуелділік-бұл ықтимал жағымсыз салдарға қарамастан, адамның белгілі бір әрекетке, затқа немесе мінез-құлыққа деген тартымдылығын сезінетін жағдай. 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3439139" y="7868143"/>
            <a:ext cx="1443821" cy="1390157"/>
            <a:chOff x="0" y="0"/>
            <a:chExt cx="1925094" cy="185354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925094" cy="1853542"/>
            </a:xfrm>
            <a:custGeom>
              <a:avLst/>
              <a:gdLst/>
              <a:ahLst/>
              <a:cxnLst/>
              <a:rect r="r" b="b" t="t" l="l"/>
              <a:pathLst>
                <a:path h="1853542" w="1925094">
                  <a:moveTo>
                    <a:pt x="0" y="0"/>
                  </a:moveTo>
                  <a:lnTo>
                    <a:pt x="1925094" y="0"/>
                  </a:lnTo>
                  <a:lnTo>
                    <a:pt x="1925094" y="1853542"/>
                  </a:lnTo>
                  <a:lnTo>
                    <a:pt x="0" y="18535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-10800000">
              <a:off x="45820" y="23378"/>
              <a:ext cx="1833454" cy="1806786"/>
            </a:xfrm>
            <a:custGeom>
              <a:avLst/>
              <a:gdLst/>
              <a:ahLst/>
              <a:cxnLst/>
              <a:rect r="r" b="b" t="t" l="l"/>
              <a:pathLst>
                <a:path h="1806786" w="1833454">
                  <a:moveTo>
                    <a:pt x="0" y="0"/>
                  </a:moveTo>
                  <a:lnTo>
                    <a:pt x="1833454" y="0"/>
                  </a:lnTo>
                  <a:lnTo>
                    <a:pt x="1833454" y="1806786"/>
                  </a:lnTo>
                  <a:lnTo>
                    <a:pt x="0" y="18067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629643" y="557623"/>
              <a:ext cx="665808" cy="738296"/>
            </a:xfrm>
            <a:custGeom>
              <a:avLst/>
              <a:gdLst/>
              <a:ahLst/>
              <a:cxnLst/>
              <a:rect r="r" b="b" t="t" l="l"/>
              <a:pathLst>
                <a:path h="738296" w="665808">
                  <a:moveTo>
                    <a:pt x="0" y="0"/>
                  </a:moveTo>
                  <a:lnTo>
                    <a:pt x="665808" y="0"/>
                  </a:lnTo>
                  <a:lnTo>
                    <a:pt x="665808" y="738296"/>
                  </a:lnTo>
                  <a:lnTo>
                    <a:pt x="0" y="7382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alphaModFix amt="85000"/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3464713" y="7097256"/>
            <a:ext cx="1392674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91612F"/>
                </a:solidFill>
                <a:latin typeface="Open Sans"/>
              </a:rPr>
              <a:t>Медиа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6629604" y="7868143"/>
            <a:ext cx="1443821" cy="1390157"/>
            <a:chOff x="0" y="0"/>
            <a:chExt cx="1925094" cy="185354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925094" cy="1853542"/>
            </a:xfrm>
            <a:custGeom>
              <a:avLst/>
              <a:gdLst/>
              <a:ahLst/>
              <a:cxnLst/>
              <a:rect r="r" b="b" t="t" l="l"/>
              <a:pathLst>
                <a:path h="1853542" w="1925094">
                  <a:moveTo>
                    <a:pt x="0" y="0"/>
                  </a:moveTo>
                  <a:lnTo>
                    <a:pt x="1925094" y="0"/>
                  </a:lnTo>
                  <a:lnTo>
                    <a:pt x="1925094" y="1853542"/>
                  </a:lnTo>
                  <a:lnTo>
                    <a:pt x="0" y="18535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-10800000">
              <a:off x="45820" y="23378"/>
              <a:ext cx="1833454" cy="1806786"/>
            </a:xfrm>
            <a:custGeom>
              <a:avLst/>
              <a:gdLst/>
              <a:ahLst/>
              <a:cxnLst/>
              <a:rect r="r" b="b" t="t" l="l"/>
              <a:pathLst>
                <a:path h="1806786" w="1833454">
                  <a:moveTo>
                    <a:pt x="0" y="0"/>
                  </a:moveTo>
                  <a:lnTo>
                    <a:pt x="1833454" y="0"/>
                  </a:lnTo>
                  <a:lnTo>
                    <a:pt x="1833454" y="1806786"/>
                  </a:lnTo>
                  <a:lnTo>
                    <a:pt x="0" y="18067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629643" y="557623"/>
              <a:ext cx="665808" cy="738296"/>
            </a:xfrm>
            <a:custGeom>
              <a:avLst/>
              <a:gdLst/>
              <a:ahLst/>
              <a:cxnLst/>
              <a:rect r="r" b="b" t="t" l="l"/>
              <a:pathLst>
                <a:path h="738296" w="665808">
                  <a:moveTo>
                    <a:pt x="0" y="0"/>
                  </a:moveTo>
                  <a:lnTo>
                    <a:pt x="665808" y="0"/>
                  </a:lnTo>
                  <a:lnTo>
                    <a:pt x="665808" y="738296"/>
                  </a:lnTo>
                  <a:lnTo>
                    <a:pt x="0" y="7382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alphaModFix amt="85000"/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5834122" y="7097256"/>
            <a:ext cx="3034784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91612F"/>
                </a:solidFill>
                <a:latin typeface="Open Sans"/>
              </a:rPr>
              <a:t>Бейне хостинг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9820068" y="7868143"/>
            <a:ext cx="1443821" cy="1390157"/>
            <a:chOff x="0" y="0"/>
            <a:chExt cx="1925094" cy="1853542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925094" cy="1853542"/>
            </a:xfrm>
            <a:custGeom>
              <a:avLst/>
              <a:gdLst/>
              <a:ahLst/>
              <a:cxnLst/>
              <a:rect r="r" b="b" t="t" l="l"/>
              <a:pathLst>
                <a:path h="1853542" w="1925094">
                  <a:moveTo>
                    <a:pt x="0" y="0"/>
                  </a:moveTo>
                  <a:lnTo>
                    <a:pt x="1925094" y="0"/>
                  </a:lnTo>
                  <a:lnTo>
                    <a:pt x="1925094" y="1853542"/>
                  </a:lnTo>
                  <a:lnTo>
                    <a:pt x="0" y="18535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9" id="19"/>
            <p:cNvSpPr/>
            <p:nvPr/>
          </p:nvSpPr>
          <p:spPr>
            <a:xfrm flipH="false" flipV="false" rot="-10800000">
              <a:off x="45820" y="23378"/>
              <a:ext cx="1833454" cy="1806786"/>
            </a:xfrm>
            <a:custGeom>
              <a:avLst/>
              <a:gdLst/>
              <a:ahLst/>
              <a:cxnLst/>
              <a:rect r="r" b="b" t="t" l="l"/>
              <a:pathLst>
                <a:path h="1806786" w="1833454">
                  <a:moveTo>
                    <a:pt x="0" y="0"/>
                  </a:moveTo>
                  <a:lnTo>
                    <a:pt x="1833454" y="0"/>
                  </a:lnTo>
                  <a:lnTo>
                    <a:pt x="1833454" y="1806786"/>
                  </a:lnTo>
                  <a:lnTo>
                    <a:pt x="0" y="18067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629643" y="557623"/>
              <a:ext cx="665808" cy="738296"/>
            </a:xfrm>
            <a:custGeom>
              <a:avLst/>
              <a:gdLst/>
              <a:ahLst/>
              <a:cxnLst/>
              <a:rect r="r" b="b" t="t" l="l"/>
              <a:pathLst>
                <a:path h="738296" w="665808">
                  <a:moveTo>
                    <a:pt x="0" y="0"/>
                  </a:moveTo>
                  <a:lnTo>
                    <a:pt x="665808" y="0"/>
                  </a:lnTo>
                  <a:lnTo>
                    <a:pt x="665808" y="738296"/>
                  </a:lnTo>
                  <a:lnTo>
                    <a:pt x="0" y="7382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alphaModFix amt="85000"/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21" id="21"/>
          <p:cNvSpPr txBox="true"/>
          <p:nvPr/>
        </p:nvSpPr>
        <p:spPr>
          <a:xfrm rot="0">
            <a:off x="9933986" y="7097256"/>
            <a:ext cx="1215985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91612F"/>
                </a:solidFill>
                <a:latin typeface="Open Sans"/>
              </a:rPr>
              <a:t>Ойын</a:t>
            </a:r>
          </a:p>
        </p:txBody>
      </p:sp>
      <p:grpSp>
        <p:nvGrpSpPr>
          <p:cNvPr name="Group 22" id="22"/>
          <p:cNvGrpSpPr/>
          <p:nvPr/>
        </p:nvGrpSpPr>
        <p:grpSpPr>
          <a:xfrm rot="0">
            <a:off x="12810714" y="7868143"/>
            <a:ext cx="1443821" cy="1390157"/>
            <a:chOff x="0" y="0"/>
            <a:chExt cx="1925094" cy="1853542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925094" cy="1853542"/>
            </a:xfrm>
            <a:custGeom>
              <a:avLst/>
              <a:gdLst/>
              <a:ahLst/>
              <a:cxnLst/>
              <a:rect r="r" b="b" t="t" l="l"/>
              <a:pathLst>
                <a:path h="1853542" w="1925094">
                  <a:moveTo>
                    <a:pt x="0" y="0"/>
                  </a:moveTo>
                  <a:lnTo>
                    <a:pt x="1925094" y="0"/>
                  </a:lnTo>
                  <a:lnTo>
                    <a:pt x="1925094" y="1853542"/>
                  </a:lnTo>
                  <a:lnTo>
                    <a:pt x="0" y="18535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4" id="24"/>
            <p:cNvSpPr/>
            <p:nvPr/>
          </p:nvSpPr>
          <p:spPr>
            <a:xfrm flipH="false" flipV="false" rot="-10800000">
              <a:off x="45820" y="23378"/>
              <a:ext cx="1833454" cy="1806786"/>
            </a:xfrm>
            <a:custGeom>
              <a:avLst/>
              <a:gdLst/>
              <a:ahLst/>
              <a:cxnLst/>
              <a:rect r="r" b="b" t="t" l="l"/>
              <a:pathLst>
                <a:path h="1806786" w="1833454">
                  <a:moveTo>
                    <a:pt x="0" y="0"/>
                  </a:moveTo>
                  <a:lnTo>
                    <a:pt x="1833454" y="0"/>
                  </a:lnTo>
                  <a:lnTo>
                    <a:pt x="1833454" y="1806786"/>
                  </a:lnTo>
                  <a:lnTo>
                    <a:pt x="0" y="18067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629643" y="557623"/>
              <a:ext cx="665808" cy="738296"/>
            </a:xfrm>
            <a:custGeom>
              <a:avLst/>
              <a:gdLst/>
              <a:ahLst/>
              <a:cxnLst/>
              <a:rect r="r" b="b" t="t" l="l"/>
              <a:pathLst>
                <a:path h="738296" w="665808">
                  <a:moveTo>
                    <a:pt x="0" y="0"/>
                  </a:moveTo>
                  <a:lnTo>
                    <a:pt x="665808" y="0"/>
                  </a:lnTo>
                  <a:lnTo>
                    <a:pt x="665808" y="738296"/>
                  </a:lnTo>
                  <a:lnTo>
                    <a:pt x="0" y="7382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alphaModFix amt="85000"/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26" id="26"/>
          <p:cNvSpPr txBox="true"/>
          <p:nvPr/>
        </p:nvSpPr>
        <p:spPr>
          <a:xfrm rot="0">
            <a:off x="12216389" y="7097256"/>
            <a:ext cx="2632472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91612F"/>
                </a:solidFill>
                <a:latin typeface="Open Sans"/>
              </a:rPr>
              <a:t>Онлай сауда</a:t>
            </a:r>
          </a:p>
        </p:txBody>
      </p:sp>
      <p:sp>
        <p:nvSpPr>
          <p:cNvPr name="Freeform 27" id="27"/>
          <p:cNvSpPr/>
          <p:nvPr/>
        </p:nvSpPr>
        <p:spPr>
          <a:xfrm flipH="false" flipV="false" rot="-5400000">
            <a:off x="-4304196" y="5890813"/>
            <a:ext cx="7256937" cy="6987210"/>
          </a:xfrm>
          <a:custGeom>
            <a:avLst/>
            <a:gdLst/>
            <a:ahLst/>
            <a:cxnLst/>
            <a:rect r="r" b="b" t="t" l="l"/>
            <a:pathLst>
              <a:path h="6987210" w="7256937">
                <a:moveTo>
                  <a:pt x="0" y="0"/>
                </a:moveTo>
                <a:lnTo>
                  <a:pt x="7256937" y="0"/>
                </a:lnTo>
                <a:lnTo>
                  <a:pt x="7256937" y="6987210"/>
                </a:lnTo>
                <a:lnTo>
                  <a:pt x="0" y="69872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-10800000">
            <a:off x="-2958271" y="-1220643"/>
            <a:ext cx="4565087" cy="4498686"/>
          </a:xfrm>
          <a:custGeom>
            <a:avLst/>
            <a:gdLst/>
            <a:ahLst/>
            <a:cxnLst/>
            <a:rect r="r" b="b" t="t" l="l"/>
            <a:pathLst>
              <a:path h="4498686" w="4565087">
                <a:moveTo>
                  <a:pt x="0" y="0"/>
                </a:moveTo>
                <a:lnTo>
                  <a:pt x="4565087" y="0"/>
                </a:lnTo>
                <a:lnTo>
                  <a:pt x="4565087" y="4498686"/>
                </a:lnTo>
                <a:lnTo>
                  <a:pt x="0" y="44986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-945769" y="-648575"/>
            <a:ext cx="4550578" cy="4381441"/>
          </a:xfrm>
          <a:custGeom>
            <a:avLst/>
            <a:gdLst/>
            <a:ahLst/>
            <a:cxnLst/>
            <a:rect r="r" b="b" t="t" l="l"/>
            <a:pathLst>
              <a:path h="4381441" w="4550578">
                <a:moveTo>
                  <a:pt x="0" y="0"/>
                </a:moveTo>
                <a:lnTo>
                  <a:pt x="4550578" y="0"/>
                </a:lnTo>
                <a:lnTo>
                  <a:pt x="4550578" y="4381441"/>
                </a:lnTo>
                <a:lnTo>
                  <a:pt x="0" y="43814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632916" y="1163208"/>
            <a:ext cx="13022168" cy="23338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99"/>
              </a:lnSpc>
            </a:pPr>
            <a:r>
              <a:rPr lang="en-US" sz="8999">
                <a:solidFill>
                  <a:srgbClr val="91612F"/>
                </a:solidFill>
                <a:latin typeface="Alice"/>
              </a:rPr>
              <a:t>Интернет тәуелділіктің себеп-салдары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5104403" y="5418236"/>
            <a:ext cx="3100743" cy="1326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59"/>
              </a:lnSpc>
            </a:pPr>
            <a:r>
              <a:rPr lang="en-US" sz="2542">
                <a:solidFill>
                  <a:srgbClr val="91612F"/>
                </a:solidFill>
                <a:latin typeface="Noto Sans Light"/>
              </a:rPr>
              <a:t>Қол жетімділік және мазмұнның кең ауқымы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5982357" y="3710060"/>
            <a:ext cx="1344836" cy="1294851"/>
            <a:chOff x="0" y="0"/>
            <a:chExt cx="1793114" cy="172646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793114" cy="1726468"/>
            </a:xfrm>
            <a:custGeom>
              <a:avLst/>
              <a:gdLst/>
              <a:ahLst/>
              <a:cxnLst/>
              <a:rect r="r" b="b" t="t" l="l"/>
              <a:pathLst>
                <a:path h="1726468" w="1793114">
                  <a:moveTo>
                    <a:pt x="0" y="0"/>
                  </a:moveTo>
                  <a:lnTo>
                    <a:pt x="1793114" y="0"/>
                  </a:lnTo>
                  <a:lnTo>
                    <a:pt x="1793114" y="1726468"/>
                  </a:lnTo>
                  <a:lnTo>
                    <a:pt x="0" y="17264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-10800000">
              <a:off x="42679" y="21775"/>
              <a:ext cx="1707757" cy="1682917"/>
            </a:xfrm>
            <a:custGeom>
              <a:avLst/>
              <a:gdLst/>
              <a:ahLst/>
              <a:cxnLst/>
              <a:rect r="r" b="b" t="t" l="l"/>
              <a:pathLst>
                <a:path h="1682917" w="1707757">
                  <a:moveTo>
                    <a:pt x="0" y="0"/>
                  </a:moveTo>
                  <a:lnTo>
                    <a:pt x="1707757" y="0"/>
                  </a:lnTo>
                  <a:lnTo>
                    <a:pt x="1707757" y="1682917"/>
                  </a:lnTo>
                  <a:lnTo>
                    <a:pt x="0" y="16829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586476" y="519394"/>
              <a:ext cx="620162" cy="687680"/>
            </a:xfrm>
            <a:custGeom>
              <a:avLst/>
              <a:gdLst/>
              <a:ahLst/>
              <a:cxnLst/>
              <a:rect r="r" b="b" t="t" l="l"/>
              <a:pathLst>
                <a:path h="687680" w="620162">
                  <a:moveTo>
                    <a:pt x="0" y="0"/>
                  </a:moveTo>
                  <a:lnTo>
                    <a:pt x="620162" y="0"/>
                  </a:lnTo>
                  <a:lnTo>
                    <a:pt x="620162" y="687680"/>
                  </a:lnTo>
                  <a:lnTo>
                    <a:pt x="0" y="6876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alphaModFix amt="85000"/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9" id="9"/>
          <p:cNvSpPr txBox="true"/>
          <p:nvPr/>
        </p:nvSpPr>
        <p:spPr>
          <a:xfrm rot="0">
            <a:off x="9951975" y="5418236"/>
            <a:ext cx="3362501" cy="1326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59"/>
              </a:lnSpc>
            </a:pPr>
            <a:r>
              <a:rPr lang="en-US" sz="2542">
                <a:solidFill>
                  <a:srgbClr val="91612F"/>
                </a:solidFill>
                <a:latin typeface="Noto Sans Light"/>
              </a:rPr>
              <a:t>Әлеуметтік оқшаулану және қанағаттанбау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10960808" y="3710060"/>
            <a:ext cx="1344836" cy="1294851"/>
            <a:chOff x="0" y="0"/>
            <a:chExt cx="1793114" cy="172646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793114" cy="1726468"/>
            </a:xfrm>
            <a:custGeom>
              <a:avLst/>
              <a:gdLst/>
              <a:ahLst/>
              <a:cxnLst/>
              <a:rect r="r" b="b" t="t" l="l"/>
              <a:pathLst>
                <a:path h="1726468" w="1793114">
                  <a:moveTo>
                    <a:pt x="0" y="0"/>
                  </a:moveTo>
                  <a:lnTo>
                    <a:pt x="1793114" y="0"/>
                  </a:lnTo>
                  <a:lnTo>
                    <a:pt x="1793114" y="1726468"/>
                  </a:lnTo>
                  <a:lnTo>
                    <a:pt x="0" y="17264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-10800000">
              <a:off x="42679" y="21775"/>
              <a:ext cx="1707757" cy="1682917"/>
            </a:xfrm>
            <a:custGeom>
              <a:avLst/>
              <a:gdLst/>
              <a:ahLst/>
              <a:cxnLst/>
              <a:rect r="r" b="b" t="t" l="l"/>
              <a:pathLst>
                <a:path h="1682917" w="1707757">
                  <a:moveTo>
                    <a:pt x="0" y="0"/>
                  </a:moveTo>
                  <a:lnTo>
                    <a:pt x="1707757" y="0"/>
                  </a:lnTo>
                  <a:lnTo>
                    <a:pt x="1707757" y="1682917"/>
                  </a:lnTo>
                  <a:lnTo>
                    <a:pt x="0" y="16829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586476" y="519394"/>
              <a:ext cx="620162" cy="687680"/>
            </a:xfrm>
            <a:custGeom>
              <a:avLst/>
              <a:gdLst/>
              <a:ahLst/>
              <a:cxnLst/>
              <a:rect r="r" b="b" t="t" l="l"/>
              <a:pathLst>
                <a:path h="687680" w="620162">
                  <a:moveTo>
                    <a:pt x="0" y="0"/>
                  </a:moveTo>
                  <a:lnTo>
                    <a:pt x="620162" y="0"/>
                  </a:lnTo>
                  <a:lnTo>
                    <a:pt x="620162" y="687680"/>
                  </a:lnTo>
                  <a:lnTo>
                    <a:pt x="0" y="6876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alphaModFix amt="85000"/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5366160" y="8876696"/>
            <a:ext cx="2581916" cy="878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59"/>
              </a:lnSpc>
            </a:pPr>
            <a:r>
              <a:rPr lang="en-US" sz="2542">
                <a:solidFill>
                  <a:srgbClr val="91612F"/>
                </a:solidFill>
                <a:latin typeface="Noto Sans Light"/>
              </a:rPr>
              <a:t>Психологиялық факторлар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5984700" y="7168520"/>
            <a:ext cx="1344836" cy="1294851"/>
            <a:chOff x="0" y="0"/>
            <a:chExt cx="1793114" cy="1726468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793114" cy="1726468"/>
            </a:xfrm>
            <a:custGeom>
              <a:avLst/>
              <a:gdLst/>
              <a:ahLst/>
              <a:cxnLst/>
              <a:rect r="r" b="b" t="t" l="l"/>
              <a:pathLst>
                <a:path h="1726468" w="1793114">
                  <a:moveTo>
                    <a:pt x="0" y="0"/>
                  </a:moveTo>
                  <a:lnTo>
                    <a:pt x="1793114" y="0"/>
                  </a:lnTo>
                  <a:lnTo>
                    <a:pt x="1793114" y="1726468"/>
                  </a:lnTo>
                  <a:lnTo>
                    <a:pt x="0" y="17264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 flipH="false" flipV="false" rot="-10800000">
              <a:off x="42679" y="21775"/>
              <a:ext cx="1707757" cy="1682917"/>
            </a:xfrm>
            <a:custGeom>
              <a:avLst/>
              <a:gdLst/>
              <a:ahLst/>
              <a:cxnLst/>
              <a:rect r="r" b="b" t="t" l="l"/>
              <a:pathLst>
                <a:path h="1682917" w="1707757">
                  <a:moveTo>
                    <a:pt x="0" y="0"/>
                  </a:moveTo>
                  <a:lnTo>
                    <a:pt x="1707757" y="0"/>
                  </a:lnTo>
                  <a:lnTo>
                    <a:pt x="1707757" y="1682917"/>
                  </a:lnTo>
                  <a:lnTo>
                    <a:pt x="0" y="16829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586476" y="519394"/>
              <a:ext cx="620162" cy="687680"/>
            </a:xfrm>
            <a:custGeom>
              <a:avLst/>
              <a:gdLst/>
              <a:ahLst/>
              <a:cxnLst/>
              <a:rect r="r" b="b" t="t" l="l"/>
              <a:pathLst>
                <a:path h="687680" w="620162">
                  <a:moveTo>
                    <a:pt x="0" y="0"/>
                  </a:moveTo>
                  <a:lnTo>
                    <a:pt x="620162" y="0"/>
                  </a:lnTo>
                  <a:lnTo>
                    <a:pt x="620162" y="687680"/>
                  </a:lnTo>
                  <a:lnTo>
                    <a:pt x="0" y="6876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alphaModFix amt="85000"/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19" id="19"/>
          <p:cNvSpPr txBox="true"/>
          <p:nvPr/>
        </p:nvSpPr>
        <p:spPr>
          <a:xfrm rot="0">
            <a:off x="9958492" y="8876696"/>
            <a:ext cx="3355984" cy="878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59"/>
              </a:lnSpc>
            </a:pPr>
            <a:r>
              <a:rPr lang="en-US" sz="2542">
                <a:solidFill>
                  <a:srgbClr val="91612F"/>
                </a:solidFill>
                <a:latin typeface="Noto Sans Light"/>
              </a:rPr>
              <a:t>Балама сабақтардың болмауы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10973195" y="7168520"/>
            <a:ext cx="1344836" cy="1294851"/>
            <a:chOff x="0" y="0"/>
            <a:chExt cx="1793114" cy="1726468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793114" cy="1726468"/>
            </a:xfrm>
            <a:custGeom>
              <a:avLst/>
              <a:gdLst/>
              <a:ahLst/>
              <a:cxnLst/>
              <a:rect r="r" b="b" t="t" l="l"/>
              <a:pathLst>
                <a:path h="1726468" w="1793114">
                  <a:moveTo>
                    <a:pt x="0" y="0"/>
                  </a:moveTo>
                  <a:lnTo>
                    <a:pt x="1793114" y="0"/>
                  </a:lnTo>
                  <a:lnTo>
                    <a:pt x="1793114" y="1726468"/>
                  </a:lnTo>
                  <a:lnTo>
                    <a:pt x="0" y="17264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2" id="22"/>
            <p:cNvSpPr/>
            <p:nvPr/>
          </p:nvSpPr>
          <p:spPr>
            <a:xfrm flipH="false" flipV="false" rot="-10800000">
              <a:off x="42679" y="21775"/>
              <a:ext cx="1707757" cy="1682917"/>
            </a:xfrm>
            <a:custGeom>
              <a:avLst/>
              <a:gdLst/>
              <a:ahLst/>
              <a:cxnLst/>
              <a:rect r="r" b="b" t="t" l="l"/>
              <a:pathLst>
                <a:path h="1682917" w="1707757">
                  <a:moveTo>
                    <a:pt x="0" y="0"/>
                  </a:moveTo>
                  <a:lnTo>
                    <a:pt x="1707757" y="0"/>
                  </a:lnTo>
                  <a:lnTo>
                    <a:pt x="1707757" y="1682917"/>
                  </a:lnTo>
                  <a:lnTo>
                    <a:pt x="0" y="16829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586476" y="519394"/>
              <a:ext cx="620162" cy="687680"/>
            </a:xfrm>
            <a:custGeom>
              <a:avLst/>
              <a:gdLst/>
              <a:ahLst/>
              <a:cxnLst/>
              <a:rect r="r" b="b" t="t" l="l"/>
              <a:pathLst>
                <a:path h="687680" w="620162">
                  <a:moveTo>
                    <a:pt x="0" y="0"/>
                  </a:moveTo>
                  <a:lnTo>
                    <a:pt x="620162" y="0"/>
                  </a:lnTo>
                  <a:lnTo>
                    <a:pt x="620162" y="687680"/>
                  </a:lnTo>
                  <a:lnTo>
                    <a:pt x="0" y="6876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alphaModFix amt="85000"/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24" id="24"/>
          <p:cNvSpPr/>
          <p:nvPr/>
        </p:nvSpPr>
        <p:spPr>
          <a:xfrm flipH="false" flipV="false" rot="0">
            <a:off x="-2101689" y="2481852"/>
            <a:ext cx="3583276" cy="3531156"/>
          </a:xfrm>
          <a:custGeom>
            <a:avLst/>
            <a:gdLst/>
            <a:ahLst/>
            <a:cxnLst/>
            <a:rect r="r" b="b" t="t" l="l"/>
            <a:pathLst>
              <a:path h="3531156" w="3583276">
                <a:moveTo>
                  <a:pt x="0" y="0"/>
                </a:moveTo>
                <a:lnTo>
                  <a:pt x="3583276" y="0"/>
                </a:lnTo>
                <a:lnTo>
                  <a:pt x="3583276" y="3531155"/>
                </a:lnTo>
                <a:lnTo>
                  <a:pt x="0" y="353115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true" flipV="true" rot="5131367">
            <a:off x="15631026" y="7628333"/>
            <a:ext cx="1691219" cy="4627715"/>
          </a:xfrm>
          <a:custGeom>
            <a:avLst/>
            <a:gdLst/>
            <a:ahLst/>
            <a:cxnLst/>
            <a:rect r="r" b="b" t="t" l="l"/>
            <a:pathLst>
              <a:path h="4627715" w="1691219">
                <a:moveTo>
                  <a:pt x="1691220" y="4627715"/>
                </a:moveTo>
                <a:lnTo>
                  <a:pt x="0" y="4627715"/>
                </a:lnTo>
                <a:lnTo>
                  <a:pt x="0" y="0"/>
                </a:lnTo>
                <a:lnTo>
                  <a:pt x="1691220" y="0"/>
                </a:lnTo>
                <a:lnTo>
                  <a:pt x="1691220" y="4627715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14077249" y="7123355"/>
            <a:ext cx="7256937" cy="6987210"/>
          </a:xfrm>
          <a:custGeom>
            <a:avLst/>
            <a:gdLst/>
            <a:ahLst/>
            <a:cxnLst/>
            <a:rect r="r" b="b" t="t" l="l"/>
            <a:pathLst>
              <a:path h="6987210" w="7256937">
                <a:moveTo>
                  <a:pt x="0" y="0"/>
                </a:moveTo>
                <a:lnTo>
                  <a:pt x="7256936" y="0"/>
                </a:lnTo>
                <a:lnTo>
                  <a:pt x="7256936" y="6987210"/>
                </a:lnTo>
                <a:lnTo>
                  <a:pt x="0" y="69872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7259300" y="888630"/>
            <a:ext cx="1691219" cy="4627715"/>
          </a:xfrm>
          <a:custGeom>
            <a:avLst/>
            <a:gdLst/>
            <a:ahLst/>
            <a:cxnLst/>
            <a:rect r="r" b="b" t="t" l="l"/>
            <a:pathLst>
              <a:path h="4627715" w="1691219">
                <a:moveTo>
                  <a:pt x="1691219" y="0"/>
                </a:moveTo>
                <a:lnTo>
                  <a:pt x="0" y="0"/>
                </a:lnTo>
                <a:lnTo>
                  <a:pt x="0" y="4627715"/>
                </a:lnTo>
                <a:lnTo>
                  <a:pt x="1691219" y="4627715"/>
                </a:lnTo>
                <a:lnTo>
                  <a:pt x="1691219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197449" y="-1360712"/>
            <a:ext cx="4565087" cy="4498686"/>
          </a:xfrm>
          <a:custGeom>
            <a:avLst/>
            <a:gdLst/>
            <a:ahLst/>
            <a:cxnLst/>
            <a:rect r="r" b="b" t="t" l="l"/>
            <a:pathLst>
              <a:path h="4498686" w="4565087">
                <a:moveTo>
                  <a:pt x="0" y="0"/>
                </a:moveTo>
                <a:lnTo>
                  <a:pt x="4565087" y="0"/>
                </a:lnTo>
                <a:lnTo>
                  <a:pt x="4565087" y="4498685"/>
                </a:lnTo>
                <a:lnTo>
                  <a:pt x="0" y="449868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166863" y="1190625"/>
            <a:ext cx="7954274" cy="2352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00"/>
              </a:lnSpc>
            </a:pPr>
            <a:r>
              <a:rPr lang="en-US" sz="9000">
                <a:solidFill>
                  <a:srgbClr val="91612F"/>
                </a:solidFill>
                <a:latin typeface="Alice"/>
              </a:rPr>
              <a:t>Сауалнама</a:t>
            </a:r>
          </a:p>
          <a:p>
            <a:pPr algn="ctr">
              <a:lnSpc>
                <a:spcPts val="9000"/>
              </a:lnSpc>
            </a:pPr>
            <a:r>
              <a:rPr lang="en-US" sz="9000">
                <a:solidFill>
                  <a:srgbClr val="91612F"/>
                </a:solidFill>
                <a:latin typeface="Alice"/>
              </a:rPr>
              <a:t>көрсеткіштері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456744" y="4819967"/>
            <a:ext cx="1879878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91612F"/>
                </a:solidFill>
                <a:latin typeface="Open Sans"/>
              </a:rPr>
              <a:t>14 сұрақ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784072" y="4819967"/>
            <a:ext cx="2597468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91612F"/>
                </a:solidFill>
                <a:latin typeface="Open Sans"/>
              </a:rPr>
              <a:t>Google Form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829340" y="4819967"/>
            <a:ext cx="2001917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91612F"/>
                </a:solidFill>
                <a:latin typeface="Open Sans"/>
              </a:rPr>
              <a:t>18-21 жас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137985" y="6097924"/>
            <a:ext cx="1889641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91612F"/>
                </a:solidFill>
                <a:latin typeface="Open Sans"/>
              </a:rPr>
              <a:t>31 жауап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3518030">
            <a:off x="7704445" y="-4449083"/>
            <a:ext cx="7256937" cy="6987210"/>
          </a:xfrm>
          <a:custGeom>
            <a:avLst/>
            <a:gdLst/>
            <a:ahLst/>
            <a:cxnLst/>
            <a:rect r="r" b="b" t="t" l="l"/>
            <a:pathLst>
              <a:path h="6987210" w="7256937">
                <a:moveTo>
                  <a:pt x="0" y="0"/>
                </a:moveTo>
                <a:lnTo>
                  <a:pt x="7256936" y="0"/>
                </a:lnTo>
                <a:lnTo>
                  <a:pt x="7256936" y="6987210"/>
                </a:lnTo>
                <a:lnTo>
                  <a:pt x="0" y="69872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-10800000">
            <a:off x="-222130" y="-248092"/>
            <a:ext cx="1691219" cy="4627715"/>
          </a:xfrm>
          <a:custGeom>
            <a:avLst/>
            <a:gdLst/>
            <a:ahLst/>
            <a:cxnLst/>
            <a:rect r="r" b="b" t="t" l="l"/>
            <a:pathLst>
              <a:path h="4627715" w="1691219">
                <a:moveTo>
                  <a:pt x="1691219" y="0"/>
                </a:moveTo>
                <a:lnTo>
                  <a:pt x="0" y="0"/>
                </a:lnTo>
                <a:lnTo>
                  <a:pt x="0" y="4627715"/>
                </a:lnTo>
                <a:lnTo>
                  <a:pt x="1691219" y="4627715"/>
                </a:lnTo>
                <a:lnTo>
                  <a:pt x="1691219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23479" y="-1169548"/>
            <a:ext cx="3583276" cy="3531156"/>
          </a:xfrm>
          <a:custGeom>
            <a:avLst/>
            <a:gdLst/>
            <a:ahLst/>
            <a:cxnLst/>
            <a:rect r="r" b="b" t="t" l="l"/>
            <a:pathLst>
              <a:path h="3531156" w="3583276">
                <a:moveTo>
                  <a:pt x="0" y="0"/>
                </a:moveTo>
                <a:lnTo>
                  <a:pt x="3583277" y="0"/>
                </a:lnTo>
                <a:lnTo>
                  <a:pt x="3583277" y="3531156"/>
                </a:lnTo>
                <a:lnTo>
                  <a:pt x="0" y="353115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630358" y="2332774"/>
            <a:ext cx="11027285" cy="5621451"/>
          </a:xfrm>
          <a:custGeom>
            <a:avLst/>
            <a:gdLst/>
            <a:ahLst/>
            <a:cxnLst/>
            <a:rect r="r" b="b" t="t" l="l"/>
            <a:pathLst>
              <a:path h="5621451" w="11027285">
                <a:moveTo>
                  <a:pt x="0" y="0"/>
                </a:moveTo>
                <a:lnTo>
                  <a:pt x="11027284" y="0"/>
                </a:lnTo>
                <a:lnTo>
                  <a:pt x="11027284" y="5621452"/>
                </a:lnTo>
                <a:lnTo>
                  <a:pt x="0" y="562145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-10800000">
            <a:off x="-274331" y="4630585"/>
            <a:ext cx="1691219" cy="4627715"/>
          </a:xfrm>
          <a:custGeom>
            <a:avLst/>
            <a:gdLst/>
            <a:ahLst/>
            <a:cxnLst/>
            <a:rect r="r" b="b" t="t" l="l"/>
            <a:pathLst>
              <a:path h="4627715" w="1691219">
                <a:moveTo>
                  <a:pt x="1691220" y="0"/>
                </a:moveTo>
                <a:lnTo>
                  <a:pt x="0" y="0"/>
                </a:lnTo>
                <a:lnTo>
                  <a:pt x="0" y="4627715"/>
                </a:lnTo>
                <a:lnTo>
                  <a:pt x="1691220" y="4627715"/>
                </a:lnTo>
                <a:lnTo>
                  <a:pt x="169122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711265" y="7837093"/>
            <a:ext cx="4565087" cy="4498686"/>
          </a:xfrm>
          <a:custGeom>
            <a:avLst/>
            <a:gdLst/>
            <a:ahLst/>
            <a:cxnLst/>
            <a:rect r="r" b="b" t="t" l="l"/>
            <a:pathLst>
              <a:path h="4498686" w="4565087">
                <a:moveTo>
                  <a:pt x="0" y="0"/>
                </a:moveTo>
                <a:lnTo>
                  <a:pt x="4565088" y="0"/>
                </a:lnTo>
                <a:lnTo>
                  <a:pt x="4565088" y="4498686"/>
                </a:lnTo>
                <a:lnTo>
                  <a:pt x="0" y="44986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16978942" y="1028700"/>
            <a:ext cx="1691219" cy="4627715"/>
          </a:xfrm>
          <a:custGeom>
            <a:avLst/>
            <a:gdLst/>
            <a:ahLst/>
            <a:cxnLst/>
            <a:rect r="r" b="b" t="t" l="l"/>
            <a:pathLst>
              <a:path h="4627715" w="1691219">
                <a:moveTo>
                  <a:pt x="1691219" y="0"/>
                </a:moveTo>
                <a:lnTo>
                  <a:pt x="0" y="0"/>
                </a:lnTo>
                <a:lnTo>
                  <a:pt x="0" y="4627715"/>
                </a:lnTo>
                <a:lnTo>
                  <a:pt x="1691219" y="4627715"/>
                </a:lnTo>
                <a:lnTo>
                  <a:pt x="1691219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542008" y="-1220643"/>
            <a:ext cx="4565087" cy="4498686"/>
          </a:xfrm>
          <a:custGeom>
            <a:avLst/>
            <a:gdLst/>
            <a:ahLst/>
            <a:cxnLst/>
            <a:rect r="r" b="b" t="t" l="l"/>
            <a:pathLst>
              <a:path h="4498686" w="4565087">
                <a:moveTo>
                  <a:pt x="0" y="0"/>
                </a:moveTo>
                <a:lnTo>
                  <a:pt x="4565087" y="0"/>
                </a:lnTo>
                <a:lnTo>
                  <a:pt x="4565087" y="4498686"/>
                </a:lnTo>
                <a:lnTo>
                  <a:pt x="0" y="44986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430485" y="379868"/>
            <a:ext cx="9427030" cy="4562247"/>
          </a:xfrm>
          <a:custGeom>
            <a:avLst/>
            <a:gdLst/>
            <a:ahLst/>
            <a:cxnLst/>
            <a:rect r="r" b="b" t="t" l="l"/>
            <a:pathLst>
              <a:path h="4562247" w="9427030">
                <a:moveTo>
                  <a:pt x="0" y="0"/>
                </a:moveTo>
                <a:lnTo>
                  <a:pt x="9427030" y="0"/>
                </a:lnTo>
                <a:lnTo>
                  <a:pt x="9427030" y="4562247"/>
                </a:lnTo>
                <a:lnTo>
                  <a:pt x="0" y="456224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260685" y="4942115"/>
            <a:ext cx="9766630" cy="4965018"/>
          </a:xfrm>
          <a:custGeom>
            <a:avLst/>
            <a:gdLst/>
            <a:ahLst/>
            <a:cxnLst/>
            <a:rect r="r" b="b" t="t" l="l"/>
            <a:pathLst>
              <a:path h="4965018" w="9766630">
                <a:moveTo>
                  <a:pt x="0" y="0"/>
                </a:moveTo>
                <a:lnTo>
                  <a:pt x="9766630" y="0"/>
                </a:lnTo>
                <a:lnTo>
                  <a:pt x="9766630" y="4965017"/>
                </a:lnTo>
                <a:lnTo>
                  <a:pt x="0" y="496501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723850">
            <a:off x="13554742" y="-3183869"/>
            <a:ext cx="7256937" cy="6987210"/>
          </a:xfrm>
          <a:custGeom>
            <a:avLst/>
            <a:gdLst/>
            <a:ahLst/>
            <a:cxnLst/>
            <a:rect r="r" b="b" t="t" l="l"/>
            <a:pathLst>
              <a:path h="6987210" w="7256937">
                <a:moveTo>
                  <a:pt x="0" y="0"/>
                </a:moveTo>
                <a:lnTo>
                  <a:pt x="7256937" y="0"/>
                </a:lnTo>
                <a:lnTo>
                  <a:pt x="7256937" y="6987210"/>
                </a:lnTo>
                <a:lnTo>
                  <a:pt x="0" y="69872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11440369" y="-2249343"/>
            <a:ext cx="4565087" cy="4498686"/>
          </a:xfrm>
          <a:custGeom>
            <a:avLst/>
            <a:gdLst/>
            <a:ahLst/>
            <a:cxnLst/>
            <a:rect r="r" b="b" t="t" l="l"/>
            <a:pathLst>
              <a:path h="4498686" w="4565087">
                <a:moveTo>
                  <a:pt x="0" y="0"/>
                </a:moveTo>
                <a:lnTo>
                  <a:pt x="4565087" y="0"/>
                </a:lnTo>
                <a:lnTo>
                  <a:pt x="4565087" y="4498686"/>
                </a:lnTo>
                <a:lnTo>
                  <a:pt x="0" y="44986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0723850">
            <a:off x="13707142" y="-3031469"/>
            <a:ext cx="7256937" cy="6987210"/>
          </a:xfrm>
          <a:custGeom>
            <a:avLst/>
            <a:gdLst/>
            <a:ahLst/>
            <a:cxnLst/>
            <a:rect r="r" b="b" t="t" l="l"/>
            <a:pathLst>
              <a:path h="6987210" w="7256937">
                <a:moveTo>
                  <a:pt x="0" y="0"/>
                </a:moveTo>
                <a:lnTo>
                  <a:pt x="7256937" y="0"/>
                </a:lnTo>
                <a:lnTo>
                  <a:pt x="7256937" y="6987210"/>
                </a:lnTo>
                <a:lnTo>
                  <a:pt x="0" y="69872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0800000">
            <a:off x="11592769" y="-2096943"/>
            <a:ext cx="4565087" cy="4498686"/>
          </a:xfrm>
          <a:custGeom>
            <a:avLst/>
            <a:gdLst/>
            <a:ahLst/>
            <a:cxnLst/>
            <a:rect r="r" b="b" t="t" l="l"/>
            <a:pathLst>
              <a:path h="4498686" w="4565087">
                <a:moveTo>
                  <a:pt x="0" y="0"/>
                </a:moveTo>
                <a:lnTo>
                  <a:pt x="4565087" y="0"/>
                </a:lnTo>
                <a:lnTo>
                  <a:pt x="4565087" y="4498686"/>
                </a:lnTo>
                <a:lnTo>
                  <a:pt x="0" y="44986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10723850">
            <a:off x="-1935018" y="6936828"/>
            <a:ext cx="7256937" cy="6987210"/>
          </a:xfrm>
          <a:custGeom>
            <a:avLst/>
            <a:gdLst/>
            <a:ahLst/>
            <a:cxnLst/>
            <a:rect r="r" b="b" t="t" l="l"/>
            <a:pathLst>
              <a:path h="6987210" w="7256937">
                <a:moveTo>
                  <a:pt x="0" y="0"/>
                </a:moveTo>
                <a:lnTo>
                  <a:pt x="7256936" y="0"/>
                </a:lnTo>
                <a:lnTo>
                  <a:pt x="7256936" y="6987210"/>
                </a:lnTo>
                <a:lnTo>
                  <a:pt x="0" y="69872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10800000">
            <a:off x="-4049391" y="7871355"/>
            <a:ext cx="4565087" cy="4498686"/>
          </a:xfrm>
          <a:custGeom>
            <a:avLst/>
            <a:gdLst/>
            <a:ahLst/>
            <a:cxnLst/>
            <a:rect r="r" b="b" t="t" l="l"/>
            <a:pathLst>
              <a:path h="4498686" w="4565087">
                <a:moveTo>
                  <a:pt x="0" y="0"/>
                </a:moveTo>
                <a:lnTo>
                  <a:pt x="4565087" y="0"/>
                </a:lnTo>
                <a:lnTo>
                  <a:pt x="4565087" y="4498686"/>
                </a:lnTo>
                <a:lnTo>
                  <a:pt x="0" y="44986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10723850">
            <a:off x="-1782618" y="7089228"/>
            <a:ext cx="7256937" cy="6987210"/>
          </a:xfrm>
          <a:custGeom>
            <a:avLst/>
            <a:gdLst/>
            <a:ahLst/>
            <a:cxnLst/>
            <a:rect r="r" b="b" t="t" l="l"/>
            <a:pathLst>
              <a:path h="6987210" w="7256937">
                <a:moveTo>
                  <a:pt x="0" y="0"/>
                </a:moveTo>
                <a:lnTo>
                  <a:pt x="7256936" y="0"/>
                </a:lnTo>
                <a:lnTo>
                  <a:pt x="7256936" y="6987210"/>
                </a:lnTo>
                <a:lnTo>
                  <a:pt x="0" y="69872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10800000">
            <a:off x="-3896991" y="8023755"/>
            <a:ext cx="4565087" cy="4498686"/>
          </a:xfrm>
          <a:custGeom>
            <a:avLst/>
            <a:gdLst/>
            <a:ahLst/>
            <a:cxnLst/>
            <a:rect r="r" b="b" t="t" l="l"/>
            <a:pathLst>
              <a:path h="4498686" w="4565087">
                <a:moveTo>
                  <a:pt x="0" y="0"/>
                </a:moveTo>
                <a:lnTo>
                  <a:pt x="4565087" y="0"/>
                </a:lnTo>
                <a:lnTo>
                  <a:pt x="4565087" y="4498686"/>
                </a:lnTo>
                <a:lnTo>
                  <a:pt x="0" y="44986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3529893" y="2296707"/>
            <a:ext cx="11228213" cy="5693585"/>
          </a:xfrm>
          <a:custGeom>
            <a:avLst/>
            <a:gdLst/>
            <a:ahLst/>
            <a:cxnLst/>
            <a:rect r="r" b="b" t="t" l="l"/>
            <a:pathLst>
              <a:path h="5693585" w="11228213">
                <a:moveTo>
                  <a:pt x="0" y="0"/>
                </a:moveTo>
                <a:lnTo>
                  <a:pt x="11228214" y="0"/>
                </a:lnTo>
                <a:lnTo>
                  <a:pt x="11228214" y="5693586"/>
                </a:lnTo>
                <a:lnTo>
                  <a:pt x="0" y="569358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DAF9-PBVEcY</dc:identifier>
  <dcterms:modified xsi:type="dcterms:W3CDTF">2011-08-01T06:04:30Z</dcterms:modified>
  <cp:revision>1</cp:revision>
  <dc:title>Интернетке</dc:title>
</cp:coreProperties>
</file>